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Lst>
  <p:notesMasterIdLst>
    <p:notesMasterId r:id="rId13"/>
  </p:notesMasterIdLst>
  <p:sldIdLst>
    <p:sldId id="256" r:id="rId3"/>
    <p:sldId id="538" r:id="rId4"/>
    <p:sldId id="540" r:id="rId5"/>
    <p:sldId id="541" r:id="rId6"/>
    <p:sldId id="542" r:id="rId7"/>
    <p:sldId id="544" r:id="rId8"/>
    <p:sldId id="543" r:id="rId9"/>
    <p:sldId id="545" r:id="rId10"/>
    <p:sldId id="547" r:id="rId11"/>
    <p:sldId id="546" r:id="rId1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54">
          <p15:clr>
            <a:srgbClr val="A4A3A4"/>
          </p15:clr>
        </p15:guide>
        <p15:guide id="2" pos="3838">
          <p15:clr>
            <a:srgbClr val="A4A3A4"/>
          </p15:clr>
        </p15:guide>
        <p15:guide id="3" pos="495">
          <p15:clr>
            <a:srgbClr val="A4A3A4"/>
          </p15:clr>
        </p15:guide>
        <p15:guide id="4" pos="7152">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en Yixiao" initials="CY" lastIdx="2" clrIdx="0"/>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42CBE"/>
    <a:srgbClr val="0714C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591" autoAdjust="0"/>
    <p:restoredTop sz="92866" autoAdjust="0"/>
  </p:normalViewPr>
  <p:slideViewPr>
    <p:cSldViewPr snapToGrid="0">
      <p:cViewPr varScale="1">
        <p:scale>
          <a:sx n="115" d="100"/>
          <a:sy n="115" d="100"/>
        </p:scale>
        <p:origin x="570" y="114"/>
      </p:cViewPr>
      <p:guideLst>
        <p:guide orient="horz" pos="2154"/>
        <p:guide pos="3838"/>
        <p:guide pos="495"/>
        <p:guide pos="7152"/>
      </p:guideLst>
    </p:cSldViewPr>
  </p:slideViewPr>
  <p:notesTextViewPr>
    <p:cViewPr>
      <p:scale>
        <a:sx n="50" d="100"/>
        <a:sy n="50" d="100"/>
      </p:scale>
      <p:origin x="0" y="0"/>
    </p:cViewPr>
  </p:notesTextViewPr>
  <p:sorterViewPr>
    <p:cViewPr>
      <p:scale>
        <a:sx n="66" d="100"/>
        <a:sy n="66" d="100"/>
      </p:scale>
      <p:origin x="0" y="-2016"/>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presProps" Target="presProps.xml"/><Relationship Id="rId10" Type="http://schemas.openxmlformats.org/officeDocument/2006/relationships/slide" Target="slides/slide8.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EF3CA76-B799-4CDE-9068-35594054F5E9}" type="datetimeFigureOut">
              <a:rPr lang="zh-CN" altLang="en-US" smtClean="0"/>
              <a:t>2021/4/9 Friday</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872012-16E0-4556-8392-F42A35F3BE0C}"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dirty="0">
                <a:sym typeface="+mn-ea"/>
              </a:rPr>
              <a:t>Biomedical informatics and genomics center</a:t>
            </a:r>
            <a:endParaRPr lang="en-US" altLang="zh-CN" dirty="0"/>
          </a:p>
          <a:p>
            <a:r>
              <a:rPr lang="en-US" altLang="zh-CN" dirty="0">
                <a:sym typeface="+mn-ea"/>
              </a:rPr>
              <a:t>My research background is human genetics, mainly do research on human complex diseases, to identify risk genes or biomarkers and the functional mechanisms of the disease, by using multiple tools, like statistical genetics, molecular genetics, and bioinformatics. </a:t>
            </a:r>
            <a:endParaRPr lang="zh-CN" altLang="en-US" dirty="0"/>
          </a:p>
          <a:p>
            <a:endParaRPr lang="en-US" altLang="zh-CN"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F0A85244-8474-43F7-83A3-B98FF2C18C2B}" type="datetimeFigureOut">
              <a:rPr lang="zh-CN" altLang="en-US" smtClean="0"/>
              <a:t>2021/4/9 Friday</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DC54F68-C83E-4C64-8DA0-E0B44EF8E0FF}"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F0A85244-8474-43F7-83A3-B98FF2C18C2B}" type="datetimeFigureOut">
              <a:rPr lang="zh-CN" altLang="en-US" smtClean="0"/>
              <a:t>2021/4/9 Friday</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DC54F68-C83E-4C64-8DA0-E0B44EF8E0FF}"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F0A85244-8474-43F7-83A3-B98FF2C18C2B}" type="datetimeFigureOut">
              <a:rPr lang="zh-CN" altLang="en-US" smtClean="0"/>
              <a:t>2021/4/9 Friday</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DC54F68-C83E-4C64-8DA0-E0B44EF8E0FF}"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600200"/>
            <a:ext cx="10972800" cy="4525963"/>
          </a:xfrm>
          <a:prstGeom prst="rect">
            <a:avLst/>
          </a:prstGeo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Tree>
  </p:cSld>
  <p:clrMapOvr>
    <a:masterClrMapping/>
  </p:clrMapOvr>
  <p:transition advTm="8979">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 name="Freeform 7"/>
          <p:cNvSpPr>
            <a:spLocks noChangeArrowheads="1"/>
          </p:cNvSpPr>
          <p:nvPr/>
        </p:nvSpPr>
        <p:spPr bwMode="auto">
          <a:xfrm>
            <a:off x="812800" y="1219200"/>
            <a:ext cx="10566400" cy="914400"/>
          </a:xfrm>
          <a:custGeom>
            <a:avLst/>
            <a:gdLst>
              <a:gd name="T0" fmla="*/ 0 w 1000"/>
              <a:gd name="T1" fmla="*/ 2147483646 h 1000"/>
              <a:gd name="T2" fmla="*/ 0 w 1000"/>
              <a:gd name="T3" fmla="*/ 0 h 1000"/>
              <a:gd name="T4" fmla="*/ 2147483646 w 1000"/>
              <a:gd name="T5" fmla="*/ 0 h 1000"/>
              <a:gd name="T6" fmla="*/ 0 60000 65536"/>
              <a:gd name="T7" fmla="*/ 0 60000 65536"/>
              <a:gd name="T8" fmla="*/ 0 60000 65536"/>
            </a:gdLst>
            <a:ahLst/>
            <a:cxnLst>
              <a:cxn ang="T6">
                <a:pos x="T0" y="T1"/>
              </a:cxn>
              <a:cxn ang="T7">
                <a:pos x="T2" y="T3"/>
              </a:cxn>
              <a:cxn ang="T8">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 name="Line 8"/>
          <p:cNvSpPr>
            <a:spLocks noChangeShapeType="1"/>
          </p:cNvSpPr>
          <p:nvPr/>
        </p:nvSpPr>
        <p:spPr bwMode="auto">
          <a:xfrm>
            <a:off x="2641600" y="3962400"/>
            <a:ext cx="8682567" cy="0"/>
          </a:xfrm>
          <a:prstGeom prst="line">
            <a:avLst/>
          </a:prstGeom>
          <a:noFill/>
          <a:ln w="19050">
            <a:solidFill>
              <a:schemeClr val="accent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106" name="Rectangle 2"/>
          <p:cNvSpPr>
            <a:spLocks noGrp="1" noChangeArrowheads="1"/>
          </p:cNvSpPr>
          <p:nvPr>
            <p:ph type="ctrTitle"/>
          </p:nvPr>
        </p:nvSpPr>
        <p:spPr>
          <a:xfrm>
            <a:off x="1219200" y="1524000"/>
            <a:ext cx="10164233" cy="1752600"/>
          </a:xfrm>
        </p:spPr>
        <p:txBody>
          <a:bodyPr/>
          <a:lstStyle>
            <a:lvl1pPr>
              <a:defRPr sz="5000"/>
            </a:lvl1pPr>
          </a:lstStyle>
          <a:p>
            <a:pPr lvl="0"/>
            <a:r>
              <a:rPr lang="en-US" altLang="zh-CN" noProof="0"/>
              <a:t>Click to edit Master title style</a:t>
            </a:r>
          </a:p>
        </p:txBody>
      </p:sp>
      <p:sp>
        <p:nvSpPr>
          <p:cNvPr id="47107" name="Rectangle 3"/>
          <p:cNvSpPr>
            <a:spLocks noGrp="1" noChangeArrowheads="1"/>
          </p:cNvSpPr>
          <p:nvPr>
            <p:ph type="subTitle" idx="1"/>
          </p:nvPr>
        </p:nvSpPr>
        <p:spPr>
          <a:xfrm>
            <a:off x="2641600" y="3962400"/>
            <a:ext cx="8737600" cy="1752600"/>
          </a:xfrm>
        </p:spPr>
        <p:txBody>
          <a:bodyPr/>
          <a:lstStyle>
            <a:lvl1pPr marL="0" indent="0">
              <a:buFont typeface="Wingdings" panose="05000000000000000000" pitchFamily="2" charset="2"/>
              <a:buNone/>
              <a:defRPr sz="2800"/>
            </a:lvl1pPr>
          </a:lstStyle>
          <a:p>
            <a:pPr lvl="0"/>
            <a:r>
              <a:rPr lang="en-US" altLang="zh-CN" noProof="0"/>
              <a:t>Click to edit Master subtitle style</a:t>
            </a:r>
          </a:p>
        </p:txBody>
      </p:sp>
      <p:sp>
        <p:nvSpPr>
          <p:cNvPr id="6" name="Rectangle 4"/>
          <p:cNvSpPr>
            <a:spLocks noGrp="1" noChangeArrowheads="1"/>
          </p:cNvSpPr>
          <p:nvPr>
            <p:ph type="dt" sz="half" idx="10"/>
          </p:nvPr>
        </p:nvSpPr>
        <p:spPr/>
        <p:txBody>
          <a:bodyPr/>
          <a:lstStyle>
            <a:lvl1pPr>
              <a:defRPr/>
            </a:lvl1pPr>
          </a:lstStyle>
          <a:p>
            <a:pPr>
              <a:defRPr/>
            </a:pPr>
            <a:endParaRPr lang="en-US" altLang="zh-CN"/>
          </a:p>
        </p:txBody>
      </p:sp>
      <p:sp>
        <p:nvSpPr>
          <p:cNvPr id="7" name="Rectangle 5"/>
          <p:cNvSpPr>
            <a:spLocks noGrp="1" noChangeArrowheads="1"/>
          </p:cNvSpPr>
          <p:nvPr>
            <p:ph type="ftr" sz="quarter" idx="11"/>
          </p:nvPr>
        </p:nvSpPr>
        <p:spPr>
          <a:xfrm>
            <a:off x="4165600" y="6243638"/>
            <a:ext cx="3860800" cy="457200"/>
          </a:xfrm>
        </p:spPr>
        <p:txBody>
          <a:bodyPr/>
          <a:lstStyle>
            <a:lvl1pPr>
              <a:defRPr/>
            </a:lvl1pPr>
          </a:lstStyle>
          <a:p>
            <a:pPr>
              <a:defRPr/>
            </a:pPr>
            <a:endParaRPr lang="en-US" altLang="zh-CN"/>
          </a:p>
        </p:txBody>
      </p:sp>
      <p:sp>
        <p:nvSpPr>
          <p:cNvPr id="8" name="Rectangle 6"/>
          <p:cNvSpPr>
            <a:spLocks noGrp="1" noChangeArrowheads="1"/>
          </p:cNvSpPr>
          <p:nvPr>
            <p:ph type="sldNum" sz="quarter" idx="12"/>
          </p:nvPr>
        </p:nvSpPr>
        <p:spPr/>
        <p:txBody>
          <a:bodyPr/>
          <a:lstStyle>
            <a:lvl1pPr>
              <a:defRPr/>
            </a:lvl1pPr>
          </a:lstStyle>
          <a:p>
            <a:pPr>
              <a:defRPr/>
            </a:pPr>
            <a:fld id="{24C363BA-C6F9-4233-8621-0EC7738C4D55}" type="slidenum">
              <a:rPr lang="en-US" altLang="zh-CN"/>
              <a:t>‹#›</a:t>
            </a:fld>
            <a:endParaRPr lang="en-US" altLang="zh-CN"/>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56D48892-3ABA-4858-BA37-8D1E3D3A9733}" type="slidenum">
              <a:rPr lang="en-US" altLang="zh-CN"/>
              <a:t>‹#›</a:t>
            </a:fld>
            <a:endParaRPr lang="en-US" altLang="zh-CN"/>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0"/>
            <a:ext cx="10363200" cy="1362075"/>
          </a:xfrm>
        </p:spPr>
        <p:txBody>
          <a:bodyPr/>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932ADDD9-6A13-4E28-92FE-3B4AF8BF8012}" type="slidenum">
              <a:rPr lang="en-US" altLang="zh-CN"/>
              <a:t>‹#›</a:t>
            </a:fld>
            <a:endParaRPr lang="en-US" altLang="zh-CN"/>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09600" y="1600200"/>
            <a:ext cx="53848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97600" y="1600200"/>
            <a:ext cx="53848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p:cNvSpPr>
            <a:spLocks noGrp="1" noChangeArrowheads="1"/>
          </p:cNvSpPr>
          <p:nvPr>
            <p:ph type="dt" sz="half" idx="10"/>
          </p:nvPr>
        </p:nvSpPr>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a:defRPr/>
            </a:lvl1pPr>
          </a:lstStyle>
          <a:p>
            <a:pPr>
              <a:defRPr/>
            </a:pPr>
            <a:fld id="{853C2F81-BC41-4E09-B1EC-F5AB87DD7A05}" type="slidenum">
              <a:rPr lang="en-US" altLang="zh-CN"/>
              <a:t>‹#›</a:t>
            </a:fld>
            <a:endParaRPr lang="en-US" altLang="zh-CN"/>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7"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3367"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4"/>
          <p:cNvSpPr>
            <a:spLocks noGrp="1" noChangeArrowheads="1"/>
          </p:cNvSpPr>
          <p:nvPr>
            <p:ph type="dt" sz="half" idx="10"/>
          </p:nvPr>
        </p:nvSpPr>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p:txBody>
          <a:bodyPr/>
          <a:lstStyle>
            <a:lvl1pPr>
              <a:defRPr/>
            </a:lvl1pPr>
          </a:lstStyle>
          <a:p>
            <a:pPr>
              <a:defRPr/>
            </a:pPr>
            <a:fld id="{C8683467-5C44-4FCC-8E57-151900BE4FB4}" type="slidenum">
              <a:rPr lang="en-US" altLang="zh-CN"/>
              <a:t>‹#›</a:t>
            </a:fld>
            <a:endParaRPr lang="en-US" altLang="zh-CN"/>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4"/>
          <p:cNvSpPr>
            <a:spLocks noGrp="1" noChangeArrowheads="1"/>
          </p:cNvSpPr>
          <p:nvPr>
            <p:ph type="dt" sz="half" idx="10"/>
          </p:nvPr>
        </p:nvSpPr>
        <p:spPr/>
        <p:txBody>
          <a:bodyPr/>
          <a:lstStyle>
            <a:lvl1pPr>
              <a:defRPr/>
            </a:lvl1pPr>
          </a:lstStyle>
          <a:p>
            <a:pPr>
              <a:defRPr/>
            </a:pPr>
            <a:endParaRPr lang="en-US" altLang="zh-CN"/>
          </a:p>
        </p:txBody>
      </p:sp>
      <p:sp>
        <p:nvSpPr>
          <p:cNvPr id="4" name="Rectangle 5"/>
          <p:cNvSpPr>
            <a:spLocks noGrp="1" noChangeArrowheads="1"/>
          </p:cNvSpPr>
          <p:nvPr>
            <p:ph type="ftr" sz="quarter" idx="11"/>
          </p:nvPr>
        </p:nvSpPr>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p:txBody>
          <a:bodyPr/>
          <a:lstStyle>
            <a:lvl1pPr>
              <a:defRPr/>
            </a:lvl1pPr>
          </a:lstStyle>
          <a:p>
            <a:pPr>
              <a:defRPr/>
            </a:pPr>
            <a:fld id="{C4CFCC55-8452-49B4-A437-691646792EF6}" type="slidenum">
              <a:rPr lang="en-US" altLang="zh-CN"/>
              <a:t>‹#›</a:t>
            </a:fld>
            <a:endParaRPr lang="en-US" altLang="zh-CN"/>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lvl1pPr>
              <a:defRPr/>
            </a:lvl1pPr>
          </a:lstStyle>
          <a:p>
            <a:pPr>
              <a:defRPr/>
            </a:pPr>
            <a:endParaRPr lang="en-US" altLang="zh-CN"/>
          </a:p>
        </p:txBody>
      </p:sp>
      <p:sp>
        <p:nvSpPr>
          <p:cNvPr id="3" name="Rectangle 5"/>
          <p:cNvSpPr>
            <a:spLocks noGrp="1" noChangeArrowheads="1"/>
          </p:cNvSpPr>
          <p:nvPr>
            <p:ph type="ftr" sz="quarter" idx="11"/>
          </p:nvPr>
        </p:nvSpPr>
        <p:spPr/>
        <p:txBody>
          <a:bodyPr/>
          <a:lstStyle>
            <a:lvl1pPr>
              <a:defRPr/>
            </a:lvl1pPr>
          </a:lstStyle>
          <a:p>
            <a:pPr>
              <a:defRPr/>
            </a:pPr>
            <a:endParaRPr lang="en-US" altLang="zh-CN"/>
          </a:p>
        </p:txBody>
      </p:sp>
      <p:sp>
        <p:nvSpPr>
          <p:cNvPr id="4" name="Rectangle 6"/>
          <p:cNvSpPr>
            <a:spLocks noGrp="1" noChangeArrowheads="1"/>
          </p:cNvSpPr>
          <p:nvPr>
            <p:ph type="sldNum" sz="quarter" idx="12"/>
          </p:nvPr>
        </p:nvSpPr>
        <p:spPr/>
        <p:txBody>
          <a:bodyPr/>
          <a:lstStyle>
            <a:lvl1pPr>
              <a:defRPr/>
            </a:lvl1pPr>
          </a:lstStyle>
          <a:p>
            <a:pPr>
              <a:defRPr/>
            </a:pPr>
            <a:fld id="{6584E2F1-9DB2-40D6-995E-DED886FC2576}" type="slidenum">
              <a:rPr lang="en-US" altLang="zh-CN"/>
              <a:t>‹#›</a:t>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F0A85244-8474-43F7-83A3-B98FF2C18C2B}" type="datetimeFigureOut">
              <a:rPr lang="zh-CN" altLang="en-US" smtClean="0"/>
              <a:t>2021/4/9 Friday</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DC54F68-C83E-4C64-8DA0-E0B44EF8E0FF}" type="slidenum">
              <a:rPr lang="zh-CN" altLang="en-US" smtClean="0"/>
              <a:t>‹#›</a:t>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084"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6733" y="273050"/>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p:cNvSpPr>
            <a:spLocks noGrp="1" noChangeArrowheads="1"/>
          </p:cNvSpPr>
          <p:nvPr>
            <p:ph type="dt" sz="half" idx="10"/>
          </p:nvPr>
        </p:nvSpPr>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a:defRPr/>
            </a:lvl1pPr>
          </a:lstStyle>
          <a:p>
            <a:pPr>
              <a:defRPr/>
            </a:pPr>
            <a:fld id="{10ECACA4-B5C7-4F0C-BD3C-D81B5BA0E8F3}" type="slidenum">
              <a:rPr lang="en-US" altLang="zh-CN"/>
              <a:t>‹#›</a:t>
            </a:fld>
            <a:endParaRPr lang="en-US" altLang="zh-CN"/>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p:cNvSpPr>
            <a:spLocks noGrp="1" noChangeArrowheads="1"/>
          </p:cNvSpPr>
          <p:nvPr>
            <p:ph type="dt" sz="half" idx="10"/>
          </p:nvPr>
        </p:nvSpPr>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a:defRPr/>
            </a:lvl1pPr>
          </a:lstStyle>
          <a:p>
            <a:pPr>
              <a:defRPr/>
            </a:pPr>
            <a:fld id="{5574D937-3F34-47BC-80E7-2787F465CB0A}" type="slidenum">
              <a:rPr lang="en-US" altLang="zh-CN"/>
              <a:t>‹#›</a:t>
            </a:fld>
            <a:endParaRPr lang="en-US" altLang="zh-CN"/>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3A94D2C3-EB22-4328-8115-9C9056269E0F}" type="slidenum">
              <a:rPr lang="en-US" altLang="zh-CN"/>
              <a:t>‹#›</a:t>
            </a:fld>
            <a:endParaRPr lang="en-US" altLang="zh-CN"/>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7813"/>
            <a:ext cx="2743200" cy="5853112"/>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7813"/>
            <a:ext cx="8026400" cy="5853112"/>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B73FC037-F455-4AE7-B0F5-55E2BB6DF46C}" type="slidenum">
              <a:rPr lang="en-US" altLang="zh-CN"/>
              <a:t>‹#›</a:t>
            </a:fld>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F0A85244-8474-43F7-83A3-B98FF2C18C2B}" type="datetimeFigureOut">
              <a:rPr lang="zh-CN" altLang="en-US" smtClean="0"/>
              <a:t>2021/4/9 Friday</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DC54F68-C83E-4C64-8DA0-E0B44EF8E0FF}"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F0A85244-8474-43F7-83A3-B98FF2C18C2B}" type="datetimeFigureOut">
              <a:rPr lang="zh-CN" altLang="en-US" smtClean="0"/>
              <a:t>2021/4/9 Friday</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DC54F68-C83E-4C64-8DA0-E0B44EF8E0FF}"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F0A85244-8474-43F7-83A3-B98FF2C18C2B}" type="datetimeFigureOut">
              <a:rPr lang="zh-CN" altLang="en-US" smtClean="0"/>
              <a:t>2021/4/9 Friday</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6DC54F68-C83E-4C64-8DA0-E0B44EF8E0FF}"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F0A85244-8474-43F7-83A3-B98FF2C18C2B}" type="datetimeFigureOut">
              <a:rPr lang="zh-CN" altLang="en-US" smtClean="0"/>
              <a:t>2021/4/9 Friday</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6DC54F68-C83E-4C64-8DA0-E0B44EF8E0FF}"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F0A85244-8474-43F7-83A3-B98FF2C18C2B}" type="datetimeFigureOut">
              <a:rPr lang="zh-CN" altLang="en-US" smtClean="0"/>
              <a:t>2021/4/9 Friday</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6DC54F68-C83E-4C64-8DA0-E0B44EF8E0FF}"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F0A85244-8474-43F7-83A3-B98FF2C18C2B}" type="datetimeFigureOut">
              <a:rPr lang="zh-CN" altLang="en-US" smtClean="0"/>
              <a:t>2021/4/9 Friday</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DC54F68-C83E-4C64-8DA0-E0B44EF8E0FF}"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F0A85244-8474-43F7-83A3-B98FF2C18C2B}" type="datetimeFigureOut">
              <a:rPr lang="zh-CN" altLang="en-US" smtClean="0"/>
              <a:t>2021/4/9 Friday</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DC54F68-C83E-4C64-8DA0-E0B44EF8E0FF}"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cstate="print">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0A85244-8474-43F7-83A3-B98FF2C18C2B}" type="datetimeFigureOut">
              <a:rPr lang="zh-CN" altLang="en-US" smtClean="0"/>
              <a:t>2021/4/9 Friday</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DC54F68-C83E-4C64-8DA0-E0B44EF8E0FF}"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bwMode="auto">
          <a:xfrm>
            <a:off x="609600" y="277813"/>
            <a:ext cx="109728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pPr lvl="0"/>
            <a:r>
              <a:rPr lang="en-US" altLang="zh-CN" smtClean="0"/>
              <a:t>Click to edit Master title style</a:t>
            </a:r>
          </a:p>
        </p:txBody>
      </p:sp>
      <p:sp>
        <p:nvSpPr>
          <p:cNvPr id="15363" name="Rectangle 3"/>
          <p:cNvSpPr>
            <a:spLocks noGrp="1" noChangeArrowheads="1"/>
          </p:cNvSpPr>
          <p:nvPr>
            <p:ph type="body" idx="1"/>
          </p:nvPr>
        </p:nvSpPr>
        <p:spPr bwMode="auto">
          <a:xfrm>
            <a:off x="609600" y="1600200"/>
            <a:ext cx="109728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p>
        </p:txBody>
      </p:sp>
      <p:sp>
        <p:nvSpPr>
          <p:cNvPr id="46084" name="Rectangle 4"/>
          <p:cNvSpPr>
            <a:spLocks noGrp="1" noChangeArrowheads="1"/>
          </p:cNvSpPr>
          <p:nvPr>
            <p:ph type="dt" sz="half" idx="2"/>
          </p:nvPr>
        </p:nvSpPr>
        <p:spPr bwMode="auto">
          <a:xfrm>
            <a:off x="609600" y="6243638"/>
            <a:ext cx="2844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a:buFont typeface="Arial" panose="020B0604020202020204" pitchFamily="34" charset="0"/>
              <a:buNone/>
              <a:defRPr sz="1200">
                <a:solidFill>
                  <a:srgbClr val="000000"/>
                </a:solidFill>
                <a:latin typeface="+mj-lt"/>
              </a:defRPr>
            </a:lvl1pPr>
          </a:lstStyle>
          <a:p>
            <a:pPr>
              <a:defRPr/>
            </a:pPr>
            <a:endParaRPr lang="en-US" altLang="zh-CN"/>
          </a:p>
        </p:txBody>
      </p:sp>
      <p:sp>
        <p:nvSpPr>
          <p:cNvPr id="46085" name="Rectangle 5"/>
          <p:cNvSpPr>
            <a:spLocks noGrp="1" noChangeArrowheads="1"/>
          </p:cNvSpPr>
          <p:nvPr>
            <p:ph type="ftr" sz="quarter" idx="3"/>
          </p:nvPr>
        </p:nvSpPr>
        <p:spPr bwMode="auto">
          <a:xfrm>
            <a:off x="4165600" y="6248400"/>
            <a:ext cx="3860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algn="ctr">
              <a:buFont typeface="Arial" panose="020B0604020202020204" pitchFamily="34" charset="0"/>
              <a:buNone/>
              <a:defRPr sz="1200">
                <a:solidFill>
                  <a:srgbClr val="000000"/>
                </a:solidFill>
                <a:latin typeface="+mj-lt"/>
              </a:defRPr>
            </a:lvl1pPr>
          </a:lstStyle>
          <a:p>
            <a:pPr>
              <a:defRPr/>
            </a:pPr>
            <a:endParaRPr lang="en-US" altLang="zh-CN"/>
          </a:p>
        </p:txBody>
      </p:sp>
      <p:sp>
        <p:nvSpPr>
          <p:cNvPr id="46086" name="Rectangle 6"/>
          <p:cNvSpPr>
            <a:spLocks noGrp="1" noChangeArrowheads="1"/>
          </p:cNvSpPr>
          <p:nvPr>
            <p:ph type="sldNum" sz="quarter" idx="4"/>
          </p:nvPr>
        </p:nvSpPr>
        <p:spPr bwMode="auto">
          <a:xfrm>
            <a:off x="8737600" y="6243638"/>
            <a:ext cx="2844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algn="r">
              <a:buFont typeface="Arial" panose="020B0604020202020204" pitchFamily="34" charset="0"/>
              <a:buNone/>
              <a:defRPr sz="1200">
                <a:solidFill>
                  <a:srgbClr val="000000"/>
                </a:solidFill>
                <a:latin typeface="Garamond" panose="02020404030301010803" pitchFamily="18" charset="0"/>
              </a:defRPr>
            </a:lvl1pPr>
          </a:lstStyle>
          <a:p>
            <a:pPr>
              <a:defRPr/>
            </a:pPr>
            <a:fld id="{33CBE667-BA14-4C69-9B35-265FAD513DC6}" type="slidenum">
              <a:rPr lang="en-US" altLang="zh-CN"/>
              <a:t>‹#›</a:t>
            </a:fld>
            <a:endParaRPr lang="en-US" altLang="zh-CN"/>
          </a:p>
        </p:txBody>
      </p:sp>
      <p:sp>
        <p:nvSpPr>
          <p:cNvPr id="15367" name="Freeform 7"/>
          <p:cNvSpPr>
            <a:spLocks noChangeArrowheads="1"/>
          </p:cNvSpPr>
          <p:nvPr/>
        </p:nvSpPr>
        <p:spPr bwMode="auto">
          <a:xfrm>
            <a:off x="508000" y="228600"/>
            <a:ext cx="10972800" cy="609600"/>
          </a:xfrm>
          <a:custGeom>
            <a:avLst/>
            <a:gdLst>
              <a:gd name="T0" fmla="*/ 0 w 1000"/>
              <a:gd name="T1" fmla="*/ 2147483646 h 1000"/>
              <a:gd name="T2" fmla="*/ 0 w 1000"/>
              <a:gd name="T3" fmla="*/ 0 h 1000"/>
              <a:gd name="T4" fmla="*/ 2147483646 w 1000"/>
              <a:gd name="T5" fmla="*/ 0 h 1000"/>
              <a:gd name="T6" fmla="*/ 0 60000 65536"/>
              <a:gd name="T7" fmla="*/ 0 60000 65536"/>
              <a:gd name="T8" fmla="*/ 0 60000 65536"/>
            </a:gdLst>
            <a:ahLst/>
            <a:cxnLst>
              <a:cxn ang="T6">
                <a:pos x="T0" y="T1"/>
              </a:cxn>
              <a:cxn ang="T7">
                <a:pos x="T2" y="T3"/>
              </a:cxn>
              <a:cxn ang="T8">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368" name="Line 8"/>
          <p:cNvSpPr>
            <a:spLocks noChangeShapeType="1"/>
          </p:cNvSpPr>
          <p:nvPr/>
        </p:nvSpPr>
        <p:spPr bwMode="auto">
          <a:xfrm>
            <a:off x="609600" y="6172200"/>
            <a:ext cx="10972800" cy="0"/>
          </a:xfrm>
          <a:prstGeom prst="line">
            <a:avLst/>
          </a:prstGeom>
          <a:noFill/>
          <a:ln w="19050">
            <a:solidFill>
              <a:schemeClr val="accent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txStyles>
    <p:titleStyle>
      <a:lvl1pPr algn="l" rtl="0" eaLnBrk="0" fontAlgn="base" hangingPunct="0">
        <a:spcBef>
          <a:spcPct val="0"/>
        </a:spcBef>
        <a:spcAft>
          <a:spcPct val="0"/>
        </a:spcAft>
        <a:defRPr sz="4200">
          <a:solidFill>
            <a:schemeClr val="tx2"/>
          </a:solidFill>
          <a:latin typeface="+mj-lt"/>
          <a:ea typeface="+mj-ea"/>
          <a:cs typeface="+mj-cs"/>
        </a:defRPr>
      </a:lvl1pPr>
      <a:lvl2pPr algn="l" rtl="0" eaLnBrk="0" fontAlgn="base" hangingPunct="0">
        <a:spcBef>
          <a:spcPct val="0"/>
        </a:spcBef>
        <a:spcAft>
          <a:spcPct val="0"/>
        </a:spcAft>
        <a:defRPr sz="4200">
          <a:solidFill>
            <a:schemeClr val="tx2"/>
          </a:solidFill>
          <a:latin typeface="Garamond" panose="02020404030301010803" pitchFamily="18" charset="0"/>
          <a:ea typeface="宋体" panose="02010600030101010101" pitchFamily="2" charset="-122"/>
        </a:defRPr>
      </a:lvl2pPr>
      <a:lvl3pPr algn="l" rtl="0" eaLnBrk="0" fontAlgn="base" hangingPunct="0">
        <a:spcBef>
          <a:spcPct val="0"/>
        </a:spcBef>
        <a:spcAft>
          <a:spcPct val="0"/>
        </a:spcAft>
        <a:defRPr sz="4200">
          <a:solidFill>
            <a:schemeClr val="tx2"/>
          </a:solidFill>
          <a:latin typeface="Garamond" panose="02020404030301010803" pitchFamily="18" charset="0"/>
          <a:ea typeface="宋体" panose="02010600030101010101" pitchFamily="2" charset="-122"/>
        </a:defRPr>
      </a:lvl3pPr>
      <a:lvl4pPr algn="l" rtl="0" eaLnBrk="0" fontAlgn="base" hangingPunct="0">
        <a:spcBef>
          <a:spcPct val="0"/>
        </a:spcBef>
        <a:spcAft>
          <a:spcPct val="0"/>
        </a:spcAft>
        <a:defRPr sz="4200">
          <a:solidFill>
            <a:schemeClr val="tx2"/>
          </a:solidFill>
          <a:latin typeface="Garamond" panose="02020404030301010803" pitchFamily="18" charset="0"/>
          <a:ea typeface="宋体" panose="02010600030101010101" pitchFamily="2" charset="-122"/>
        </a:defRPr>
      </a:lvl4pPr>
      <a:lvl5pPr algn="l" rtl="0" eaLnBrk="0" fontAlgn="base" hangingPunct="0">
        <a:spcBef>
          <a:spcPct val="0"/>
        </a:spcBef>
        <a:spcAft>
          <a:spcPct val="0"/>
        </a:spcAft>
        <a:defRPr sz="4200">
          <a:solidFill>
            <a:schemeClr val="tx2"/>
          </a:solidFill>
          <a:latin typeface="Garamond" panose="02020404030301010803" pitchFamily="18" charset="0"/>
          <a:ea typeface="宋体" panose="02010600030101010101" pitchFamily="2" charset="-122"/>
        </a:defRPr>
      </a:lvl5pPr>
      <a:lvl6pPr marL="457200" algn="l" rtl="0" fontAlgn="base">
        <a:spcBef>
          <a:spcPct val="0"/>
        </a:spcBef>
        <a:spcAft>
          <a:spcPct val="0"/>
        </a:spcAft>
        <a:defRPr sz="4200">
          <a:solidFill>
            <a:schemeClr val="tx2"/>
          </a:solidFill>
          <a:latin typeface="Garamond" panose="02020404030301010803" pitchFamily="18" charset="0"/>
          <a:ea typeface="宋体" panose="02010600030101010101" pitchFamily="2" charset="-122"/>
        </a:defRPr>
      </a:lvl6pPr>
      <a:lvl7pPr marL="914400" algn="l" rtl="0" fontAlgn="base">
        <a:spcBef>
          <a:spcPct val="0"/>
        </a:spcBef>
        <a:spcAft>
          <a:spcPct val="0"/>
        </a:spcAft>
        <a:defRPr sz="4200">
          <a:solidFill>
            <a:schemeClr val="tx2"/>
          </a:solidFill>
          <a:latin typeface="Garamond" panose="02020404030301010803" pitchFamily="18" charset="0"/>
          <a:ea typeface="宋体" panose="02010600030101010101" pitchFamily="2" charset="-122"/>
        </a:defRPr>
      </a:lvl7pPr>
      <a:lvl8pPr marL="1371600" algn="l" rtl="0" fontAlgn="base">
        <a:spcBef>
          <a:spcPct val="0"/>
        </a:spcBef>
        <a:spcAft>
          <a:spcPct val="0"/>
        </a:spcAft>
        <a:defRPr sz="4200">
          <a:solidFill>
            <a:schemeClr val="tx2"/>
          </a:solidFill>
          <a:latin typeface="Garamond" panose="02020404030301010803" pitchFamily="18" charset="0"/>
          <a:ea typeface="宋体" panose="02010600030101010101" pitchFamily="2" charset="-122"/>
        </a:defRPr>
      </a:lvl8pPr>
      <a:lvl9pPr marL="1828800" algn="l" rtl="0" fontAlgn="base">
        <a:spcBef>
          <a:spcPct val="0"/>
        </a:spcBef>
        <a:spcAft>
          <a:spcPct val="0"/>
        </a:spcAft>
        <a:defRPr sz="4200">
          <a:solidFill>
            <a:schemeClr val="tx2"/>
          </a:solidFill>
          <a:latin typeface="Garamond" panose="02020404030301010803" pitchFamily="18" charset="0"/>
          <a:ea typeface="宋体" panose="02010600030101010101" pitchFamily="2" charset="-122"/>
        </a:defRPr>
      </a:lvl9pPr>
    </p:titleStyle>
    <p:body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0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6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2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0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vl6pPr marL="2138680" indent="-339725"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6pPr>
      <a:lvl7pPr marL="2595880" indent="-339725"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7pPr>
      <a:lvl8pPr marL="3053080" indent="-339725"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8pPr>
      <a:lvl9pPr marL="3510280" indent="-339725"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3.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jpeg"/></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0795" y="2200601"/>
            <a:ext cx="12192000" cy="21382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p:cNvPicPr>
            <a:picLocks noChangeAspect="1"/>
          </p:cNvPicPr>
          <p:nvPr/>
        </p:nvPicPr>
        <p:blipFill>
          <a:blip r:embed="rId3" cstate="print">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108585" y="84455"/>
            <a:ext cx="2905760" cy="781685"/>
          </a:xfrm>
          <a:prstGeom prst="rect">
            <a:avLst/>
          </a:prstGeom>
        </p:spPr>
      </p:pic>
      <p:pic>
        <p:nvPicPr>
          <p:cNvPr id="81" name="图片 80"/>
          <p:cNvPicPr>
            <a:picLocks noChangeAspect="1"/>
          </p:cNvPicPr>
          <p:nvPr/>
        </p:nvPicPr>
        <p:blipFill>
          <a:blip r:embed="rId5"/>
          <a:stretch>
            <a:fillRect/>
          </a:stretch>
        </p:blipFill>
        <p:spPr>
          <a:xfrm>
            <a:off x="11304905" y="41275"/>
            <a:ext cx="876300" cy="868045"/>
          </a:xfrm>
          <a:prstGeom prst="rect">
            <a:avLst/>
          </a:prstGeom>
        </p:spPr>
      </p:pic>
      <p:grpSp>
        <p:nvGrpSpPr>
          <p:cNvPr id="2" name="组合 1"/>
          <p:cNvGrpSpPr/>
          <p:nvPr/>
        </p:nvGrpSpPr>
        <p:grpSpPr>
          <a:xfrm>
            <a:off x="-4329" y="6575725"/>
            <a:ext cx="12195694" cy="282575"/>
            <a:chOff x="-3694" y="6575725"/>
            <a:chExt cx="12195694" cy="282575"/>
          </a:xfrm>
        </p:grpSpPr>
        <p:sp>
          <p:nvSpPr>
            <p:cNvPr id="16" name="矩形 19"/>
            <p:cNvSpPr/>
            <p:nvPr/>
          </p:nvSpPr>
          <p:spPr>
            <a:xfrm>
              <a:off x="-3694" y="6575725"/>
              <a:ext cx="9330690" cy="282575"/>
            </a:xfrm>
            <a:custGeom>
              <a:avLst/>
              <a:gdLst>
                <a:gd name="connsiteX0" fmla="*/ 0 w 9785869"/>
                <a:gd name="connsiteY0" fmla="*/ 0 h 282275"/>
                <a:gd name="connsiteX1" fmla="*/ 9785869 w 9785869"/>
                <a:gd name="connsiteY1" fmla="*/ 0 h 282275"/>
                <a:gd name="connsiteX2" fmla="*/ 9785869 w 9785869"/>
                <a:gd name="connsiteY2" fmla="*/ 282275 h 282275"/>
                <a:gd name="connsiteX3" fmla="*/ 0 w 9785869"/>
                <a:gd name="connsiteY3" fmla="*/ 282275 h 282275"/>
                <a:gd name="connsiteX4" fmla="*/ 0 w 9785869"/>
                <a:gd name="connsiteY4" fmla="*/ 0 h 282275"/>
                <a:gd name="connsiteX0-1" fmla="*/ 0 w 9785869"/>
                <a:gd name="connsiteY0-2" fmla="*/ 0 h 282275"/>
                <a:gd name="connsiteX1-3" fmla="*/ 9785869 w 9785869"/>
                <a:gd name="connsiteY1-4" fmla="*/ 0 h 282275"/>
                <a:gd name="connsiteX2-5" fmla="*/ 9500119 w 9785869"/>
                <a:gd name="connsiteY2-6" fmla="*/ 282275 h 282275"/>
                <a:gd name="connsiteX3-7" fmla="*/ 0 w 9785869"/>
                <a:gd name="connsiteY3-8" fmla="*/ 282275 h 282275"/>
                <a:gd name="connsiteX4-9" fmla="*/ 0 w 9785869"/>
                <a:gd name="connsiteY4-10" fmla="*/ 0 h 282275"/>
                <a:gd name="connsiteX0-11" fmla="*/ 0 w 9785869"/>
                <a:gd name="connsiteY0-12" fmla="*/ 0 h 282275"/>
                <a:gd name="connsiteX1-13" fmla="*/ 9785869 w 9785869"/>
                <a:gd name="connsiteY1-14" fmla="*/ 0 h 282275"/>
                <a:gd name="connsiteX2-15" fmla="*/ 9623944 w 9785869"/>
                <a:gd name="connsiteY2-16" fmla="*/ 263225 h 282275"/>
                <a:gd name="connsiteX3-17" fmla="*/ 0 w 9785869"/>
                <a:gd name="connsiteY3-18" fmla="*/ 282275 h 282275"/>
                <a:gd name="connsiteX4-19" fmla="*/ 0 w 9785869"/>
                <a:gd name="connsiteY4-20" fmla="*/ 0 h 282275"/>
                <a:gd name="connsiteX0-21" fmla="*/ 0 w 9785869"/>
                <a:gd name="connsiteY0-22" fmla="*/ 0 h 282275"/>
                <a:gd name="connsiteX1-23" fmla="*/ 9785869 w 9785869"/>
                <a:gd name="connsiteY1-24" fmla="*/ 0 h 282275"/>
                <a:gd name="connsiteX2-25" fmla="*/ 9633469 w 9785869"/>
                <a:gd name="connsiteY2-26" fmla="*/ 282275 h 282275"/>
                <a:gd name="connsiteX3-27" fmla="*/ 0 w 9785869"/>
                <a:gd name="connsiteY3-28" fmla="*/ 282275 h 282275"/>
                <a:gd name="connsiteX4-29" fmla="*/ 0 w 9785869"/>
                <a:gd name="connsiteY4-30" fmla="*/ 0 h 28227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785869" h="282275">
                  <a:moveTo>
                    <a:pt x="0" y="0"/>
                  </a:moveTo>
                  <a:lnTo>
                    <a:pt x="9785869" y="0"/>
                  </a:lnTo>
                  <a:lnTo>
                    <a:pt x="9633469" y="282275"/>
                  </a:lnTo>
                  <a:lnTo>
                    <a:pt x="0" y="282275"/>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9" name="文本框 18"/>
            <p:cNvSpPr txBox="1"/>
            <p:nvPr/>
          </p:nvSpPr>
          <p:spPr>
            <a:xfrm>
              <a:off x="9211426" y="6575725"/>
              <a:ext cx="2476500" cy="275590"/>
            </a:xfrm>
            <a:prstGeom prst="rect">
              <a:avLst/>
            </a:prstGeom>
            <a:noFill/>
          </p:spPr>
          <p:txBody>
            <a:bodyPr wrap="square" rtlCol="0">
              <a:spAutoFit/>
            </a:bodyPr>
            <a:lstStyle/>
            <a:p>
              <a:pPr algn="dist"/>
              <a:r>
                <a:rPr lang="zh-CN" altLang="en-US" sz="1200" i="1" dirty="0">
                  <a:solidFill>
                    <a:schemeClr val="tx1">
                      <a:lumMod val="75000"/>
                      <a:lumOff val="25000"/>
                    </a:schemeClr>
                  </a:solidFill>
                  <a:latin typeface="微软雅黑" panose="020B0503020204020204" charset="-122"/>
                  <a:ea typeface="微软雅黑" panose="020B0503020204020204" charset="-122"/>
                </a:rPr>
                <a:t>生物医学信息与基因组学中心</a:t>
              </a:r>
            </a:p>
          </p:txBody>
        </p:sp>
        <p:sp>
          <p:nvSpPr>
            <p:cNvPr id="3" name="矩形 21"/>
            <p:cNvSpPr/>
            <p:nvPr/>
          </p:nvSpPr>
          <p:spPr>
            <a:xfrm>
              <a:off x="11591925" y="6575725"/>
              <a:ext cx="600075" cy="282275"/>
            </a:xfrm>
            <a:custGeom>
              <a:avLst/>
              <a:gdLst>
                <a:gd name="connsiteX0" fmla="*/ 0 w 600075"/>
                <a:gd name="connsiteY0" fmla="*/ 0 h 282275"/>
                <a:gd name="connsiteX1" fmla="*/ 600075 w 600075"/>
                <a:gd name="connsiteY1" fmla="*/ 0 h 282275"/>
                <a:gd name="connsiteX2" fmla="*/ 600075 w 600075"/>
                <a:gd name="connsiteY2" fmla="*/ 282275 h 282275"/>
                <a:gd name="connsiteX3" fmla="*/ 0 w 600075"/>
                <a:gd name="connsiteY3" fmla="*/ 282275 h 282275"/>
                <a:gd name="connsiteX4" fmla="*/ 0 w 600075"/>
                <a:gd name="connsiteY4" fmla="*/ 0 h 282275"/>
                <a:gd name="connsiteX0-1" fmla="*/ 247650 w 600075"/>
                <a:gd name="connsiteY0-2" fmla="*/ 0 h 282275"/>
                <a:gd name="connsiteX1-3" fmla="*/ 600075 w 600075"/>
                <a:gd name="connsiteY1-4" fmla="*/ 0 h 282275"/>
                <a:gd name="connsiteX2-5" fmla="*/ 600075 w 600075"/>
                <a:gd name="connsiteY2-6" fmla="*/ 282275 h 282275"/>
                <a:gd name="connsiteX3-7" fmla="*/ 0 w 600075"/>
                <a:gd name="connsiteY3-8" fmla="*/ 282275 h 282275"/>
                <a:gd name="connsiteX4-9" fmla="*/ 247650 w 600075"/>
                <a:gd name="connsiteY4-10" fmla="*/ 0 h 282275"/>
                <a:gd name="connsiteX0-11" fmla="*/ 217170 w 600075"/>
                <a:gd name="connsiteY0-12" fmla="*/ 0 h 282275"/>
                <a:gd name="connsiteX1-13" fmla="*/ 600075 w 600075"/>
                <a:gd name="connsiteY1-14" fmla="*/ 0 h 282275"/>
                <a:gd name="connsiteX2-15" fmla="*/ 600075 w 600075"/>
                <a:gd name="connsiteY2-16" fmla="*/ 282275 h 282275"/>
                <a:gd name="connsiteX3-17" fmla="*/ 0 w 600075"/>
                <a:gd name="connsiteY3-18" fmla="*/ 282275 h 282275"/>
                <a:gd name="connsiteX4-19" fmla="*/ 217170 w 600075"/>
                <a:gd name="connsiteY4-20" fmla="*/ 0 h 282275"/>
                <a:gd name="connsiteX0-21" fmla="*/ 140970 w 600075"/>
                <a:gd name="connsiteY0-22" fmla="*/ 0 h 282275"/>
                <a:gd name="connsiteX1-23" fmla="*/ 600075 w 600075"/>
                <a:gd name="connsiteY1-24" fmla="*/ 0 h 282275"/>
                <a:gd name="connsiteX2-25" fmla="*/ 600075 w 600075"/>
                <a:gd name="connsiteY2-26" fmla="*/ 282275 h 282275"/>
                <a:gd name="connsiteX3-27" fmla="*/ 0 w 600075"/>
                <a:gd name="connsiteY3-28" fmla="*/ 282275 h 282275"/>
                <a:gd name="connsiteX4-29" fmla="*/ 140970 w 600075"/>
                <a:gd name="connsiteY4-30" fmla="*/ 0 h 28227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00075" h="282275">
                  <a:moveTo>
                    <a:pt x="140970" y="0"/>
                  </a:moveTo>
                  <a:lnTo>
                    <a:pt x="600075" y="0"/>
                  </a:lnTo>
                  <a:lnTo>
                    <a:pt x="600075" y="282275"/>
                  </a:lnTo>
                  <a:lnTo>
                    <a:pt x="0" y="282275"/>
                  </a:lnTo>
                  <a:lnTo>
                    <a:pt x="14097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sp>
        <p:nvSpPr>
          <p:cNvPr id="7" name="文本框 6"/>
          <p:cNvSpPr txBox="1"/>
          <p:nvPr/>
        </p:nvSpPr>
        <p:spPr>
          <a:xfrm>
            <a:off x="1774825" y="2622550"/>
            <a:ext cx="8752205" cy="584775"/>
          </a:xfrm>
          <a:prstGeom prst="rect">
            <a:avLst/>
          </a:prstGeom>
          <a:noFill/>
        </p:spPr>
        <p:txBody>
          <a:bodyPr wrap="square" rtlCol="0">
            <a:spAutoFit/>
          </a:bodyPr>
          <a:lstStyle/>
          <a:p>
            <a:pPr algn="ctr"/>
            <a:r>
              <a:rPr lang="zh-CN" altLang="en-US" sz="3200" b="1" spc="300" dirty="0" smtClean="0">
                <a:solidFill>
                  <a:schemeClr val="bg1"/>
                </a:solidFill>
                <a:latin typeface="+mn-ea"/>
                <a:cs typeface="Arial" panose="020B0604020202020204" pitchFamily="34" charset="0"/>
              </a:rPr>
              <a:t>关于科研绘图的用户体验</a:t>
            </a:r>
            <a:endParaRPr lang="en-US" altLang="zh-CN" sz="3200" b="1" spc="300" dirty="0">
              <a:solidFill>
                <a:schemeClr val="bg1"/>
              </a:solidFill>
              <a:latin typeface="+mn-ea"/>
              <a:cs typeface="Arial" panose="020B0604020202020204" pitchFamily="34" charset="0"/>
            </a:endParaRP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p:cTn id="11" dur="1000" fill="hold"/>
                                        <p:tgtEl>
                                          <p:spTgt spid="6"/>
                                        </p:tgtEl>
                                        <p:attrNameLst>
                                          <p:attrName>ppt_w</p:attrName>
                                        </p:attrNameLst>
                                      </p:cBhvr>
                                      <p:tavLst>
                                        <p:tav tm="0">
                                          <p:val>
                                            <p:fltVal val="0"/>
                                          </p:val>
                                        </p:tav>
                                        <p:tav tm="100000">
                                          <p:val>
                                            <p:strVal val="#ppt_w"/>
                                          </p:val>
                                        </p:tav>
                                      </p:tavLst>
                                    </p:anim>
                                    <p:anim calcmode="lin" valueType="num">
                                      <p:cBhvr>
                                        <p:cTn id="12" dur="1000" fill="hold"/>
                                        <p:tgtEl>
                                          <p:spTgt spid="6"/>
                                        </p:tgtEl>
                                        <p:attrNameLst>
                                          <p:attrName>ppt_h</p:attrName>
                                        </p:attrNameLst>
                                      </p:cBhvr>
                                      <p:tavLst>
                                        <p:tav tm="0">
                                          <p:val>
                                            <p:fltVal val="0"/>
                                          </p:val>
                                        </p:tav>
                                        <p:tav tm="100000">
                                          <p:val>
                                            <p:strVal val="#ppt_h"/>
                                          </p:val>
                                        </p:tav>
                                      </p:tavLst>
                                    </p:anim>
                                    <p:animEffect transition="in" filter="fade">
                                      <p:cBhvr>
                                        <p:cTn id="13" dur="1000"/>
                                        <p:tgtEl>
                                          <p:spTgt spid="6"/>
                                        </p:tgtEl>
                                      </p:cBhvr>
                                    </p:animEffect>
                                  </p:childTnLst>
                                </p:cTn>
                              </p:par>
                              <p:par>
                                <p:cTn id="14" presetID="12" presetClass="entr" presetSubtype="1" fill="hold" grpId="0" nodeType="withEffect">
                                  <p:stCondLst>
                                    <p:cond delay="1100"/>
                                  </p:stCondLst>
                                  <p:childTnLst>
                                    <p:set>
                                      <p:cBhvr>
                                        <p:cTn id="15" dur="1" fill="hold">
                                          <p:stCondLst>
                                            <p:cond delay="0"/>
                                          </p:stCondLst>
                                        </p:cTn>
                                        <p:tgtEl>
                                          <p:spTgt spid="7"/>
                                        </p:tgtEl>
                                        <p:attrNameLst>
                                          <p:attrName>style.visibility</p:attrName>
                                        </p:attrNameLst>
                                      </p:cBhvr>
                                      <p:to>
                                        <p:strVal val="visible"/>
                                      </p:to>
                                    </p:set>
                                    <p:anim calcmode="lin" valueType="num">
                                      <p:cBhvr additive="base">
                                        <p:cTn id="16" dur="500"/>
                                        <p:tgtEl>
                                          <p:spTgt spid="7"/>
                                        </p:tgtEl>
                                        <p:attrNameLst>
                                          <p:attrName>ppt_y</p:attrName>
                                        </p:attrNameLst>
                                      </p:cBhvr>
                                      <p:tavLst>
                                        <p:tav tm="0">
                                          <p:val>
                                            <p:strVal val="#ppt_y-#ppt_h*1.125000"/>
                                          </p:val>
                                        </p:tav>
                                        <p:tav tm="100000">
                                          <p:val>
                                            <p:strVal val="#ppt_y"/>
                                          </p:val>
                                        </p:tav>
                                      </p:tavLst>
                                    </p:anim>
                                    <p:animEffect transition="in" filter="wipe(down)">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7"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3CEF450A-B7C6-46AC-9763-25735C2A9C10}"/>
              </a:ext>
            </a:extLst>
          </p:cNvPr>
          <p:cNvSpPr txBox="1"/>
          <p:nvPr/>
        </p:nvSpPr>
        <p:spPr>
          <a:xfrm>
            <a:off x="1992313" y="1671638"/>
            <a:ext cx="8170862" cy="769937"/>
          </a:xfrm>
          <a:prstGeom prst="rect">
            <a:avLst/>
          </a:prstGeom>
          <a:noFill/>
        </p:spPr>
        <p:txBody>
          <a:bodyPr>
            <a:spAutoFit/>
          </a:bodyPr>
          <a:lstStyle/>
          <a:p>
            <a:pPr algn="ctr" eaLnBrk="1" fontAlgn="auto" hangingPunct="1">
              <a:spcBef>
                <a:spcPts val="0"/>
              </a:spcBef>
              <a:spcAft>
                <a:spcPts val="0"/>
              </a:spcAft>
              <a:defRPr/>
            </a:pPr>
            <a:r>
              <a:rPr lang="zh-CN" altLang="en-US" sz="4400" b="1" spc="600" dirty="0">
                <a:solidFill>
                  <a:srgbClr val="0A6EC7"/>
                </a:solidFill>
                <a:latin typeface="微软雅黑" panose="020B0503020204020204" pitchFamily="34" charset="-122"/>
                <a:ea typeface="微软雅黑" panose="020B0503020204020204" pitchFamily="34" charset="-122"/>
              </a:rPr>
              <a:t>谢</a:t>
            </a:r>
            <a:r>
              <a:rPr lang="zh-CN" altLang="en-US" sz="4400" b="1" spc="600" dirty="0" smtClean="0">
                <a:solidFill>
                  <a:srgbClr val="0A6EC7"/>
                </a:solidFill>
                <a:latin typeface="微软雅黑" panose="020B0503020204020204" pitchFamily="34" charset="-122"/>
                <a:ea typeface="微软雅黑" panose="020B0503020204020204" pitchFamily="34" charset="-122"/>
              </a:rPr>
              <a:t>谢</a:t>
            </a:r>
            <a:endParaRPr lang="zh-CN" altLang="en-US" sz="4400" b="1" spc="600" dirty="0">
              <a:solidFill>
                <a:srgbClr val="0A6EC7"/>
              </a:solidFill>
              <a:latin typeface="微软雅黑" panose="020B0503020204020204" pitchFamily="34" charset="-122"/>
              <a:ea typeface="微软雅黑" panose="020B0503020204020204" pitchFamily="34" charset="-122"/>
            </a:endParaRPr>
          </a:p>
        </p:txBody>
      </p:sp>
      <p:grpSp>
        <p:nvGrpSpPr>
          <p:cNvPr id="5" name="组合 4"/>
          <p:cNvGrpSpPr>
            <a:grpSpLocks/>
          </p:cNvGrpSpPr>
          <p:nvPr/>
        </p:nvGrpSpPr>
        <p:grpSpPr bwMode="auto">
          <a:xfrm>
            <a:off x="4154488" y="2595563"/>
            <a:ext cx="3846512" cy="361950"/>
            <a:chOff x="4154888" y="3453573"/>
            <a:chExt cx="3846874" cy="361046"/>
          </a:xfrm>
        </p:grpSpPr>
        <p:cxnSp>
          <p:nvCxnSpPr>
            <p:cNvPr id="6" name="直接连接符 5">
              <a:extLst>
                <a:ext uri="{FF2B5EF4-FFF2-40B4-BE49-F238E27FC236}">
                  <a16:creationId xmlns:a16="http://schemas.microsoft.com/office/drawing/2014/main" id="{EE16689A-D01F-42A6-B948-1DD9854B58F7}"/>
                </a:ext>
              </a:extLst>
            </p:cNvPr>
            <p:cNvCxnSpPr/>
            <p:nvPr/>
          </p:nvCxnSpPr>
          <p:spPr>
            <a:xfrm>
              <a:off x="4154888" y="3453573"/>
              <a:ext cx="3846874" cy="0"/>
            </a:xfrm>
            <a:prstGeom prst="line">
              <a:avLst/>
            </a:prstGeom>
            <a:ln w="25400">
              <a:solidFill>
                <a:srgbClr val="0A6EC7"/>
              </a:solidFill>
            </a:ln>
          </p:spPr>
          <p:style>
            <a:lnRef idx="1">
              <a:schemeClr val="accent1"/>
            </a:lnRef>
            <a:fillRef idx="0">
              <a:schemeClr val="accent1"/>
            </a:fillRef>
            <a:effectRef idx="0">
              <a:schemeClr val="accent1"/>
            </a:effectRef>
            <a:fontRef idx="minor">
              <a:schemeClr val="tx1"/>
            </a:fontRef>
          </p:style>
        </p:cxnSp>
        <p:sp>
          <p:nvSpPr>
            <p:cNvPr id="7" name="等腰三角形 6">
              <a:extLst>
                <a:ext uri="{FF2B5EF4-FFF2-40B4-BE49-F238E27FC236}">
                  <a16:creationId xmlns:a16="http://schemas.microsoft.com/office/drawing/2014/main" id="{3F558832-C1CA-42D1-928D-B77CC9D6A510}"/>
                </a:ext>
              </a:extLst>
            </p:cNvPr>
            <p:cNvSpPr/>
            <p:nvPr/>
          </p:nvSpPr>
          <p:spPr>
            <a:xfrm flipV="1">
              <a:off x="5872725" y="3459907"/>
              <a:ext cx="411201" cy="354712"/>
            </a:xfrm>
            <a:prstGeom prst="triangle">
              <a:avLst/>
            </a:prstGeom>
            <a:solidFill>
              <a:srgbClr val="0A6EC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8" name="矩形 7">
            <a:extLst>
              <a:ext uri="{FF2B5EF4-FFF2-40B4-BE49-F238E27FC236}">
                <a16:creationId xmlns:a16="http://schemas.microsoft.com/office/drawing/2014/main" id="{C72B394B-D2A4-4ED2-92ED-0E9A2276FB0E}"/>
              </a:ext>
            </a:extLst>
          </p:cNvPr>
          <p:cNvSpPr/>
          <p:nvPr/>
        </p:nvSpPr>
        <p:spPr>
          <a:xfrm>
            <a:off x="1600200" y="1400174"/>
            <a:ext cx="8956675" cy="4037805"/>
          </a:xfrm>
          <a:prstGeom prst="rect">
            <a:avLst/>
          </a:prstGeom>
          <a:noFill/>
          <a:ln w="25400">
            <a:solidFill>
              <a:srgbClr val="0A6EC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nvGrpSpPr>
          <p:cNvPr id="9" name="组合 8"/>
          <p:cNvGrpSpPr>
            <a:grpSpLocks/>
          </p:cNvGrpSpPr>
          <p:nvPr/>
        </p:nvGrpSpPr>
        <p:grpSpPr bwMode="auto">
          <a:xfrm>
            <a:off x="10259218" y="5095078"/>
            <a:ext cx="1109663" cy="1130300"/>
            <a:chOff x="2666985" y="682103"/>
            <a:chExt cx="1109138" cy="1131217"/>
          </a:xfrm>
        </p:grpSpPr>
        <p:sp>
          <p:nvSpPr>
            <p:cNvPr id="10" name="矩形 9">
              <a:extLst>
                <a:ext uri="{FF2B5EF4-FFF2-40B4-BE49-F238E27FC236}">
                  <a16:creationId xmlns:a16="http://schemas.microsoft.com/office/drawing/2014/main" id="{817D270E-7409-4F5B-B2FB-A9908B78D813}"/>
                </a:ext>
              </a:extLst>
            </p:cNvPr>
            <p:cNvSpPr/>
            <p:nvPr/>
          </p:nvSpPr>
          <p:spPr>
            <a:xfrm>
              <a:off x="2841527" y="858458"/>
              <a:ext cx="769574" cy="768973"/>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1" name="矩形 10">
              <a:extLst>
                <a:ext uri="{FF2B5EF4-FFF2-40B4-BE49-F238E27FC236}">
                  <a16:creationId xmlns:a16="http://schemas.microsoft.com/office/drawing/2014/main" id="{3F47C9A4-F8DF-4689-AE38-15E407210233}"/>
                </a:ext>
              </a:extLst>
            </p:cNvPr>
            <p:cNvSpPr/>
            <p:nvPr/>
          </p:nvSpPr>
          <p:spPr>
            <a:xfrm>
              <a:off x="2666985" y="682103"/>
              <a:ext cx="558536" cy="559253"/>
            </a:xfrm>
            <a:prstGeom prst="rect">
              <a:avLst/>
            </a:prstGeom>
            <a:solidFill>
              <a:srgbClr val="0A6EC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2" name="矩形 11">
              <a:extLst>
                <a:ext uri="{FF2B5EF4-FFF2-40B4-BE49-F238E27FC236}">
                  <a16:creationId xmlns:a16="http://schemas.microsoft.com/office/drawing/2014/main" id="{F97EDB9D-ABF0-4D09-BC02-D0E41751D6A3}"/>
                </a:ext>
              </a:extLst>
            </p:cNvPr>
            <p:cNvSpPr/>
            <p:nvPr/>
          </p:nvSpPr>
          <p:spPr>
            <a:xfrm>
              <a:off x="3217587" y="1254067"/>
              <a:ext cx="558536" cy="559253"/>
            </a:xfrm>
            <a:prstGeom prst="rect">
              <a:avLst/>
            </a:prstGeom>
            <a:solidFill>
              <a:srgbClr val="0A6EC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grpSp>
        <p:nvGrpSpPr>
          <p:cNvPr id="13" name="组合 12"/>
          <p:cNvGrpSpPr>
            <a:grpSpLocks/>
          </p:cNvGrpSpPr>
          <p:nvPr/>
        </p:nvGrpSpPr>
        <p:grpSpPr bwMode="auto">
          <a:xfrm>
            <a:off x="792163" y="604838"/>
            <a:ext cx="1109662" cy="1131887"/>
            <a:chOff x="2666985" y="682103"/>
            <a:chExt cx="1109138" cy="1131217"/>
          </a:xfrm>
        </p:grpSpPr>
        <p:sp>
          <p:nvSpPr>
            <p:cNvPr id="14" name="矩形 13">
              <a:extLst>
                <a:ext uri="{FF2B5EF4-FFF2-40B4-BE49-F238E27FC236}">
                  <a16:creationId xmlns:a16="http://schemas.microsoft.com/office/drawing/2014/main" id="{197A062D-9E34-4916-A44C-585D5024FA07}"/>
                </a:ext>
              </a:extLst>
            </p:cNvPr>
            <p:cNvSpPr/>
            <p:nvPr/>
          </p:nvSpPr>
          <p:spPr>
            <a:xfrm>
              <a:off x="2841528" y="858211"/>
              <a:ext cx="769573" cy="769482"/>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5" name="矩形 14">
              <a:extLst>
                <a:ext uri="{FF2B5EF4-FFF2-40B4-BE49-F238E27FC236}">
                  <a16:creationId xmlns:a16="http://schemas.microsoft.com/office/drawing/2014/main" id="{421992BB-FA37-4961-ABBC-5881AAF79A71}"/>
                </a:ext>
              </a:extLst>
            </p:cNvPr>
            <p:cNvSpPr/>
            <p:nvPr/>
          </p:nvSpPr>
          <p:spPr>
            <a:xfrm>
              <a:off x="2666985" y="682103"/>
              <a:ext cx="558536" cy="558469"/>
            </a:xfrm>
            <a:prstGeom prst="rect">
              <a:avLst/>
            </a:prstGeom>
            <a:solidFill>
              <a:srgbClr val="0A6EC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6" name="矩形 15">
              <a:extLst>
                <a:ext uri="{FF2B5EF4-FFF2-40B4-BE49-F238E27FC236}">
                  <a16:creationId xmlns:a16="http://schemas.microsoft.com/office/drawing/2014/main" id="{D58D1F66-F72A-4181-9B93-E05B39699981}"/>
                </a:ext>
              </a:extLst>
            </p:cNvPr>
            <p:cNvSpPr/>
            <p:nvPr/>
          </p:nvSpPr>
          <p:spPr>
            <a:xfrm>
              <a:off x="3217587" y="1254851"/>
              <a:ext cx="558536" cy="558469"/>
            </a:xfrm>
            <a:prstGeom prst="rect">
              <a:avLst/>
            </a:prstGeom>
            <a:solidFill>
              <a:srgbClr val="0A6EC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17" name="矩形 16">
            <a:extLst>
              <a:ext uri="{FF2B5EF4-FFF2-40B4-BE49-F238E27FC236}">
                <a16:creationId xmlns:a16="http://schemas.microsoft.com/office/drawing/2014/main" id="{6FFAE08C-D142-4384-A134-82395AF5C0F4}"/>
              </a:ext>
            </a:extLst>
          </p:cNvPr>
          <p:cNvSpPr/>
          <p:nvPr/>
        </p:nvSpPr>
        <p:spPr>
          <a:xfrm>
            <a:off x="0" y="6623049"/>
            <a:ext cx="12192000" cy="234951"/>
          </a:xfrm>
          <a:prstGeom prst="rect">
            <a:avLst/>
          </a:prstGeom>
          <a:solidFill>
            <a:srgbClr val="0A6EC7"/>
          </a:solidFill>
          <a:ln>
            <a:solidFill>
              <a:srgbClr val="0A6EC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8" name="矩形 17">
            <a:extLst>
              <a:ext uri="{FF2B5EF4-FFF2-40B4-BE49-F238E27FC236}">
                <a16:creationId xmlns:a16="http://schemas.microsoft.com/office/drawing/2014/main" id="{6FFAE08C-D142-4384-A134-82395AF5C0F4}"/>
              </a:ext>
            </a:extLst>
          </p:cNvPr>
          <p:cNvSpPr/>
          <p:nvPr/>
        </p:nvSpPr>
        <p:spPr>
          <a:xfrm>
            <a:off x="0" y="-25400"/>
            <a:ext cx="12192000" cy="300039"/>
          </a:xfrm>
          <a:prstGeom prst="rect">
            <a:avLst/>
          </a:prstGeom>
          <a:solidFill>
            <a:srgbClr val="0A6EC7"/>
          </a:solidFill>
          <a:ln>
            <a:solidFill>
              <a:srgbClr val="0A6EC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Tree>
    <p:extLst>
      <p:ext uri="{BB962C8B-B14F-4D97-AF65-F5344CB8AC3E}">
        <p14:creationId xmlns:p14="http://schemas.microsoft.com/office/powerpoint/2010/main" val="40545926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在这里插入图片描述"/>
          <p:cNvPicPr>
            <a:picLocks noChangeAspect="1" noChangeArrowheads="1"/>
          </p:cNvPicPr>
          <p:nvPr/>
        </p:nvPicPr>
        <p:blipFill rotWithShape="1">
          <a:blip r:embed="rId2">
            <a:extLst>
              <a:ext uri="{28A0092B-C50C-407E-A947-70E740481C1C}">
                <a14:useLocalDpi xmlns:a14="http://schemas.microsoft.com/office/drawing/2010/main" val="0"/>
              </a:ext>
            </a:extLst>
          </a:blip>
          <a:srcRect b="54699"/>
          <a:stretch/>
        </p:blipFill>
        <p:spPr bwMode="auto">
          <a:xfrm>
            <a:off x="5547455" y="1838988"/>
            <a:ext cx="3509061" cy="1960872"/>
          </a:xfrm>
          <a:prstGeom prst="rect">
            <a:avLst/>
          </a:prstGeom>
          <a:noFill/>
          <a:extLst>
            <a:ext uri="{909E8E84-426E-40DD-AFC4-6F175D3DCCD1}">
              <a14:hiddenFill xmlns:a14="http://schemas.microsoft.com/office/drawing/2010/main">
                <a:solidFill>
                  <a:srgbClr val="FFFFFF"/>
                </a:solidFill>
              </a14:hiddenFill>
            </a:ext>
          </a:extLst>
        </p:spPr>
      </p:pic>
      <p:grpSp>
        <p:nvGrpSpPr>
          <p:cNvPr id="7" name="组合 6"/>
          <p:cNvGrpSpPr/>
          <p:nvPr/>
        </p:nvGrpSpPr>
        <p:grpSpPr>
          <a:xfrm>
            <a:off x="0" y="236855"/>
            <a:ext cx="1200150" cy="488315"/>
            <a:chOff x="0" y="254454"/>
            <a:chExt cx="1795510" cy="732518"/>
          </a:xfrm>
        </p:grpSpPr>
        <p:sp>
          <p:nvSpPr>
            <p:cNvPr id="4" name="矩形 1"/>
            <p:cNvSpPr/>
            <p:nvPr/>
          </p:nvSpPr>
          <p:spPr>
            <a:xfrm>
              <a:off x="0" y="254454"/>
              <a:ext cx="1487837" cy="732518"/>
            </a:xfrm>
            <a:custGeom>
              <a:avLst/>
              <a:gdLst>
                <a:gd name="connsiteX0" fmla="*/ 0 w 1487837"/>
                <a:gd name="connsiteY0" fmla="*/ 0 h 914400"/>
                <a:gd name="connsiteX1" fmla="*/ 1487837 w 1487837"/>
                <a:gd name="connsiteY1" fmla="*/ 0 h 914400"/>
                <a:gd name="connsiteX2" fmla="*/ 1487837 w 1487837"/>
                <a:gd name="connsiteY2" fmla="*/ 914400 h 914400"/>
                <a:gd name="connsiteX3" fmla="*/ 0 w 1487837"/>
                <a:gd name="connsiteY3" fmla="*/ 914400 h 914400"/>
                <a:gd name="connsiteX4" fmla="*/ 0 w 1487837"/>
                <a:gd name="connsiteY4" fmla="*/ 0 h 914400"/>
                <a:gd name="connsiteX0-1" fmla="*/ 0 w 1487837"/>
                <a:gd name="connsiteY0-2" fmla="*/ 29029 h 943429"/>
                <a:gd name="connsiteX1-3" fmla="*/ 820180 w 1487837"/>
                <a:gd name="connsiteY1-4" fmla="*/ 0 h 943429"/>
                <a:gd name="connsiteX2-5" fmla="*/ 1487837 w 1487837"/>
                <a:gd name="connsiteY2-6" fmla="*/ 943429 h 943429"/>
                <a:gd name="connsiteX3-7" fmla="*/ 0 w 1487837"/>
                <a:gd name="connsiteY3-8" fmla="*/ 943429 h 943429"/>
                <a:gd name="connsiteX4-9" fmla="*/ 0 w 1487837"/>
                <a:gd name="connsiteY4-10" fmla="*/ 29029 h 943429"/>
                <a:gd name="connsiteX0-11" fmla="*/ 0 w 1487837"/>
                <a:gd name="connsiteY0-12" fmla="*/ 0 h 914400"/>
                <a:gd name="connsiteX1-13" fmla="*/ 820180 w 1487837"/>
                <a:gd name="connsiteY1-14" fmla="*/ 10659 h 914400"/>
                <a:gd name="connsiteX2-15" fmla="*/ 1487837 w 1487837"/>
                <a:gd name="connsiteY2-16" fmla="*/ 914400 h 914400"/>
                <a:gd name="connsiteX3-17" fmla="*/ 0 w 1487837"/>
                <a:gd name="connsiteY3-18" fmla="*/ 914400 h 914400"/>
                <a:gd name="connsiteX4-19" fmla="*/ 0 w 1487837"/>
                <a:gd name="connsiteY4-20" fmla="*/ 0 h 914400"/>
                <a:gd name="connsiteX0-21" fmla="*/ 0 w 1487837"/>
                <a:gd name="connsiteY0-22" fmla="*/ 0 h 914400"/>
                <a:gd name="connsiteX1-23" fmla="*/ 820180 w 1487837"/>
                <a:gd name="connsiteY1-24" fmla="*/ 2721 h 914400"/>
                <a:gd name="connsiteX2-25" fmla="*/ 1487837 w 1487837"/>
                <a:gd name="connsiteY2-26" fmla="*/ 914400 h 914400"/>
                <a:gd name="connsiteX3-27" fmla="*/ 0 w 1487837"/>
                <a:gd name="connsiteY3-28" fmla="*/ 914400 h 914400"/>
                <a:gd name="connsiteX4-29" fmla="*/ 0 w 1487837"/>
                <a:gd name="connsiteY4-30" fmla="*/ 0 h 914400"/>
                <a:gd name="connsiteX0-31" fmla="*/ 0 w 1487837"/>
                <a:gd name="connsiteY0-32" fmla="*/ 1248 h 915648"/>
                <a:gd name="connsiteX1-33" fmla="*/ 867805 w 1487837"/>
                <a:gd name="connsiteY1-34" fmla="*/ 0 h 915648"/>
                <a:gd name="connsiteX2-35" fmla="*/ 1487837 w 1487837"/>
                <a:gd name="connsiteY2-36" fmla="*/ 915648 h 915648"/>
                <a:gd name="connsiteX3-37" fmla="*/ 0 w 1487837"/>
                <a:gd name="connsiteY3-38" fmla="*/ 915648 h 915648"/>
                <a:gd name="connsiteX4-39" fmla="*/ 0 w 1487837"/>
                <a:gd name="connsiteY4-40" fmla="*/ 1248 h 91564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487837" h="915648">
                  <a:moveTo>
                    <a:pt x="0" y="1248"/>
                  </a:moveTo>
                  <a:lnTo>
                    <a:pt x="867805" y="0"/>
                  </a:lnTo>
                  <a:lnTo>
                    <a:pt x="1487837" y="915648"/>
                  </a:lnTo>
                  <a:lnTo>
                    <a:pt x="0" y="915648"/>
                  </a:lnTo>
                  <a:lnTo>
                    <a:pt x="0" y="1248"/>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5" name="任意多边形 4"/>
            <p:cNvSpPr/>
            <p:nvPr/>
          </p:nvSpPr>
          <p:spPr>
            <a:xfrm>
              <a:off x="1010747" y="254454"/>
              <a:ext cx="784763" cy="732518"/>
            </a:xfrm>
            <a:custGeom>
              <a:avLst/>
              <a:gdLst>
                <a:gd name="connsiteX0" fmla="*/ 164731 w 784763"/>
                <a:gd name="connsiteY0" fmla="*/ 0 h 732518"/>
                <a:gd name="connsiteX1" fmla="*/ 784763 w 784763"/>
                <a:gd name="connsiteY1" fmla="*/ 732518 h 732518"/>
                <a:gd name="connsiteX2" fmla="*/ 619871 w 784763"/>
                <a:gd name="connsiteY2" fmla="*/ 732518 h 732518"/>
                <a:gd name="connsiteX3" fmla="*/ 0 w 784763"/>
                <a:gd name="connsiteY3" fmla="*/ 190 h 732518"/>
              </a:gdLst>
              <a:ahLst/>
              <a:cxnLst>
                <a:cxn ang="0">
                  <a:pos x="connsiteX0" y="connsiteY0"/>
                </a:cxn>
                <a:cxn ang="0">
                  <a:pos x="connsiteX1" y="connsiteY1"/>
                </a:cxn>
                <a:cxn ang="0">
                  <a:pos x="connsiteX2" y="connsiteY2"/>
                </a:cxn>
                <a:cxn ang="0">
                  <a:pos x="connsiteX3" y="connsiteY3"/>
                </a:cxn>
              </a:cxnLst>
              <a:rect l="l" t="t" r="r" b="b"/>
              <a:pathLst>
                <a:path w="784763" h="732518">
                  <a:moveTo>
                    <a:pt x="164731" y="0"/>
                  </a:moveTo>
                  <a:lnTo>
                    <a:pt x="784763" y="732518"/>
                  </a:lnTo>
                  <a:lnTo>
                    <a:pt x="619871" y="732518"/>
                  </a:lnTo>
                  <a:lnTo>
                    <a:pt x="0" y="19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grpSp>
        <p:nvGrpSpPr>
          <p:cNvPr id="6" name="组合 5"/>
          <p:cNvGrpSpPr/>
          <p:nvPr/>
        </p:nvGrpSpPr>
        <p:grpSpPr>
          <a:xfrm>
            <a:off x="-4329" y="6575725"/>
            <a:ext cx="12195694" cy="282575"/>
            <a:chOff x="-3694" y="6575725"/>
            <a:chExt cx="12195694" cy="282575"/>
          </a:xfrm>
        </p:grpSpPr>
        <p:sp>
          <p:nvSpPr>
            <p:cNvPr id="16" name="矩形 19"/>
            <p:cNvSpPr/>
            <p:nvPr/>
          </p:nvSpPr>
          <p:spPr>
            <a:xfrm>
              <a:off x="-3694" y="6575725"/>
              <a:ext cx="9330690" cy="282575"/>
            </a:xfrm>
            <a:custGeom>
              <a:avLst/>
              <a:gdLst>
                <a:gd name="connsiteX0" fmla="*/ 0 w 9785869"/>
                <a:gd name="connsiteY0" fmla="*/ 0 h 282275"/>
                <a:gd name="connsiteX1" fmla="*/ 9785869 w 9785869"/>
                <a:gd name="connsiteY1" fmla="*/ 0 h 282275"/>
                <a:gd name="connsiteX2" fmla="*/ 9785869 w 9785869"/>
                <a:gd name="connsiteY2" fmla="*/ 282275 h 282275"/>
                <a:gd name="connsiteX3" fmla="*/ 0 w 9785869"/>
                <a:gd name="connsiteY3" fmla="*/ 282275 h 282275"/>
                <a:gd name="connsiteX4" fmla="*/ 0 w 9785869"/>
                <a:gd name="connsiteY4" fmla="*/ 0 h 282275"/>
                <a:gd name="connsiteX0-1" fmla="*/ 0 w 9785869"/>
                <a:gd name="connsiteY0-2" fmla="*/ 0 h 282275"/>
                <a:gd name="connsiteX1-3" fmla="*/ 9785869 w 9785869"/>
                <a:gd name="connsiteY1-4" fmla="*/ 0 h 282275"/>
                <a:gd name="connsiteX2-5" fmla="*/ 9500119 w 9785869"/>
                <a:gd name="connsiteY2-6" fmla="*/ 282275 h 282275"/>
                <a:gd name="connsiteX3-7" fmla="*/ 0 w 9785869"/>
                <a:gd name="connsiteY3-8" fmla="*/ 282275 h 282275"/>
                <a:gd name="connsiteX4-9" fmla="*/ 0 w 9785869"/>
                <a:gd name="connsiteY4-10" fmla="*/ 0 h 282275"/>
                <a:gd name="connsiteX0-11" fmla="*/ 0 w 9785869"/>
                <a:gd name="connsiteY0-12" fmla="*/ 0 h 282275"/>
                <a:gd name="connsiteX1-13" fmla="*/ 9785869 w 9785869"/>
                <a:gd name="connsiteY1-14" fmla="*/ 0 h 282275"/>
                <a:gd name="connsiteX2-15" fmla="*/ 9623944 w 9785869"/>
                <a:gd name="connsiteY2-16" fmla="*/ 263225 h 282275"/>
                <a:gd name="connsiteX3-17" fmla="*/ 0 w 9785869"/>
                <a:gd name="connsiteY3-18" fmla="*/ 282275 h 282275"/>
                <a:gd name="connsiteX4-19" fmla="*/ 0 w 9785869"/>
                <a:gd name="connsiteY4-20" fmla="*/ 0 h 282275"/>
                <a:gd name="connsiteX0-21" fmla="*/ 0 w 9785869"/>
                <a:gd name="connsiteY0-22" fmla="*/ 0 h 282275"/>
                <a:gd name="connsiteX1-23" fmla="*/ 9785869 w 9785869"/>
                <a:gd name="connsiteY1-24" fmla="*/ 0 h 282275"/>
                <a:gd name="connsiteX2-25" fmla="*/ 9633469 w 9785869"/>
                <a:gd name="connsiteY2-26" fmla="*/ 282275 h 282275"/>
                <a:gd name="connsiteX3-27" fmla="*/ 0 w 9785869"/>
                <a:gd name="connsiteY3-28" fmla="*/ 282275 h 282275"/>
                <a:gd name="connsiteX4-29" fmla="*/ 0 w 9785869"/>
                <a:gd name="connsiteY4-30" fmla="*/ 0 h 28227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785869" h="282275">
                  <a:moveTo>
                    <a:pt x="0" y="0"/>
                  </a:moveTo>
                  <a:lnTo>
                    <a:pt x="9785869" y="0"/>
                  </a:lnTo>
                  <a:lnTo>
                    <a:pt x="9633469" y="282275"/>
                  </a:lnTo>
                  <a:lnTo>
                    <a:pt x="0" y="282275"/>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9" name="文本框 18"/>
            <p:cNvSpPr txBox="1"/>
            <p:nvPr/>
          </p:nvSpPr>
          <p:spPr>
            <a:xfrm>
              <a:off x="9211426" y="6575725"/>
              <a:ext cx="2476500" cy="275590"/>
            </a:xfrm>
            <a:prstGeom prst="rect">
              <a:avLst/>
            </a:prstGeom>
            <a:noFill/>
          </p:spPr>
          <p:txBody>
            <a:bodyPr wrap="square" rtlCol="0">
              <a:spAutoFit/>
            </a:bodyPr>
            <a:lstStyle/>
            <a:p>
              <a:pPr algn="dist"/>
              <a:r>
                <a:rPr lang="zh-CN" altLang="en-US" sz="1200" i="1" dirty="0">
                  <a:solidFill>
                    <a:schemeClr val="tx1">
                      <a:lumMod val="75000"/>
                      <a:lumOff val="25000"/>
                    </a:schemeClr>
                  </a:solidFill>
                  <a:latin typeface="微软雅黑" panose="020B0503020204020204" charset="-122"/>
                  <a:ea typeface="微软雅黑" panose="020B0503020204020204" charset="-122"/>
                </a:rPr>
                <a:t>生物医学信息与基因组学中心</a:t>
              </a:r>
            </a:p>
          </p:txBody>
        </p:sp>
        <p:sp>
          <p:nvSpPr>
            <p:cNvPr id="8" name="矩形 21"/>
            <p:cNvSpPr/>
            <p:nvPr/>
          </p:nvSpPr>
          <p:spPr>
            <a:xfrm>
              <a:off x="11591925" y="6575725"/>
              <a:ext cx="600075" cy="282275"/>
            </a:xfrm>
            <a:custGeom>
              <a:avLst/>
              <a:gdLst>
                <a:gd name="connsiteX0" fmla="*/ 0 w 600075"/>
                <a:gd name="connsiteY0" fmla="*/ 0 h 282275"/>
                <a:gd name="connsiteX1" fmla="*/ 600075 w 600075"/>
                <a:gd name="connsiteY1" fmla="*/ 0 h 282275"/>
                <a:gd name="connsiteX2" fmla="*/ 600075 w 600075"/>
                <a:gd name="connsiteY2" fmla="*/ 282275 h 282275"/>
                <a:gd name="connsiteX3" fmla="*/ 0 w 600075"/>
                <a:gd name="connsiteY3" fmla="*/ 282275 h 282275"/>
                <a:gd name="connsiteX4" fmla="*/ 0 w 600075"/>
                <a:gd name="connsiteY4" fmla="*/ 0 h 282275"/>
                <a:gd name="connsiteX0-1" fmla="*/ 247650 w 600075"/>
                <a:gd name="connsiteY0-2" fmla="*/ 0 h 282275"/>
                <a:gd name="connsiteX1-3" fmla="*/ 600075 w 600075"/>
                <a:gd name="connsiteY1-4" fmla="*/ 0 h 282275"/>
                <a:gd name="connsiteX2-5" fmla="*/ 600075 w 600075"/>
                <a:gd name="connsiteY2-6" fmla="*/ 282275 h 282275"/>
                <a:gd name="connsiteX3-7" fmla="*/ 0 w 600075"/>
                <a:gd name="connsiteY3-8" fmla="*/ 282275 h 282275"/>
                <a:gd name="connsiteX4-9" fmla="*/ 247650 w 600075"/>
                <a:gd name="connsiteY4-10" fmla="*/ 0 h 282275"/>
                <a:gd name="connsiteX0-11" fmla="*/ 217170 w 600075"/>
                <a:gd name="connsiteY0-12" fmla="*/ 0 h 282275"/>
                <a:gd name="connsiteX1-13" fmla="*/ 600075 w 600075"/>
                <a:gd name="connsiteY1-14" fmla="*/ 0 h 282275"/>
                <a:gd name="connsiteX2-15" fmla="*/ 600075 w 600075"/>
                <a:gd name="connsiteY2-16" fmla="*/ 282275 h 282275"/>
                <a:gd name="connsiteX3-17" fmla="*/ 0 w 600075"/>
                <a:gd name="connsiteY3-18" fmla="*/ 282275 h 282275"/>
                <a:gd name="connsiteX4-19" fmla="*/ 217170 w 600075"/>
                <a:gd name="connsiteY4-20" fmla="*/ 0 h 282275"/>
                <a:gd name="connsiteX0-21" fmla="*/ 140970 w 600075"/>
                <a:gd name="connsiteY0-22" fmla="*/ 0 h 282275"/>
                <a:gd name="connsiteX1-23" fmla="*/ 600075 w 600075"/>
                <a:gd name="connsiteY1-24" fmla="*/ 0 h 282275"/>
                <a:gd name="connsiteX2-25" fmla="*/ 600075 w 600075"/>
                <a:gd name="connsiteY2-26" fmla="*/ 282275 h 282275"/>
                <a:gd name="connsiteX3-27" fmla="*/ 0 w 600075"/>
                <a:gd name="connsiteY3-28" fmla="*/ 282275 h 282275"/>
                <a:gd name="connsiteX4-29" fmla="*/ 140970 w 600075"/>
                <a:gd name="connsiteY4-30" fmla="*/ 0 h 28227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00075" h="282275">
                  <a:moveTo>
                    <a:pt x="140970" y="0"/>
                  </a:moveTo>
                  <a:lnTo>
                    <a:pt x="600075" y="0"/>
                  </a:lnTo>
                  <a:lnTo>
                    <a:pt x="600075" y="282275"/>
                  </a:lnTo>
                  <a:lnTo>
                    <a:pt x="0" y="282275"/>
                  </a:lnTo>
                  <a:lnTo>
                    <a:pt x="14097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sp>
        <p:nvSpPr>
          <p:cNvPr id="11" name="标题 1"/>
          <p:cNvSpPr>
            <a:spLocks noGrp="1"/>
          </p:cNvSpPr>
          <p:nvPr>
            <p:ph type="title"/>
          </p:nvPr>
        </p:nvSpPr>
        <p:spPr>
          <a:xfrm>
            <a:off x="1287145" y="143510"/>
            <a:ext cx="10515600" cy="765810"/>
          </a:xfrm>
        </p:spPr>
        <p:txBody>
          <a:bodyPr>
            <a:normAutofit/>
          </a:bodyPr>
          <a:lstStyle/>
          <a:p>
            <a:r>
              <a:rPr lang="zh-CN" altLang="en-US" dirty="0" smtClean="0"/>
              <a:t>分类</a:t>
            </a:r>
            <a:endParaRPr lang="en-US" altLang="zh-CN" dirty="0"/>
          </a:p>
        </p:txBody>
      </p:sp>
      <p:sp>
        <p:nvSpPr>
          <p:cNvPr id="12" name="矩形 11"/>
          <p:cNvSpPr/>
          <p:nvPr/>
        </p:nvSpPr>
        <p:spPr>
          <a:xfrm>
            <a:off x="323528" y="1291894"/>
            <a:ext cx="4536340" cy="3970318"/>
          </a:xfrm>
          <a:prstGeom prst="rect">
            <a:avLst/>
          </a:prstGeom>
        </p:spPr>
        <p:txBody>
          <a:bodyPr wrap="square">
            <a:spAutoFit/>
          </a:bodyPr>
          <a:lstStyle/>
          <a:p>
            <a:pPr>
              <a:lnSpc>
                <a:spcPct val="150000"/>
              </a:lnSpc>
              <a:buClr>
                <a:schemeClr val="accent1"/>
              </a:buClr>
              <a:buSzPct val="68000"/>
              <a:buFont typeface="Wingdings 3" panose="05040102010807070707" pitchFamily="18" charset="2"/>
              <a:buNone/>
            </a:pPr>
            <a:r>
              <a:rPr lang="zh-CN" altLang="en-US" sz="2000" dirty="0" smtClean="0">
                <a:latin typeface="华文行楷" panose="02010800040101010101" pitchFamily="2" charset="-122"/>
                <a:ea typeface="华文行楷" panose="02010800040101010101" pitchFamily="2" charset="-122"/>
                <a:cs typeface="Times New Roman" panose="02020603050405020304" pitchFamily="18" charset="0"/>
              </a:rPr>
              <a:t>一、使用场景</a:t>
            </a:r>
            <a:endParaRPr lang="en-US" altLang="zh-CN" sz="2800" dirty="0">
              <a:latin typeface="华文行楷" panose="02010800040101010101" pitchFamily="2" charset="-122"/>
              <a:ea typeface="华文行楷" panose="02010800040101010101" pitchFamily="2" charset="-122"/>
              <a:cs typeface="Times New Roman" panose="02020603050405020304" pitchFamily="18" charset="0"/>
            </a:endParaRPr>
          </a:p>
          <a:p>
            <a:pPr marL="285750" indent="-285750">
              <a:lnSpc>
                <a:spcPct val="150000"/>
              </a:lnSpc>
              <a:buClr>
                <a:schemeClr val="accent1"/>
              </a:buClr>
              <a:buSzPct val="68000"/>
              <a:buFont typeface="Arial" panose="020B0604020202020204" pitchFamily="34" charset="0"/>
              <a:buChar char="•"/>
            </a:pPr>
            <a:r>
              <a:rPr lang="zh-CN" altLang="en-US" b="1" dirty="0">
                <a:latin typeface="Times New Roman" panose="02020603050405020304" pitchFamily="18" charset="0"/>
                <a:ea typeface="黑体" panose="02010609060101010101" pitchFamily="49" charset="-122"/>
                <a:cs typeface="Times New Roman" panose="02020603050405020304" pitchFamily="18" charset="0"/>
              </a:rPr>
              <a:t>分析用</a:t>
            </a:r>
            <a:r>
              <a:rPr lang="zh-CN" altLang="en-US" b="1" dirty="0" smtClean="0">
                <a:latin typeface="Times New Roman" panose="02020603050405020304" pitchFamily="18" charset="0"/>
                <a:ea typeface="黑体" panose="02010609060101010101" pitchFamily="49" charset="-122"/>
                <a:cs typeface="Times New Roman" panose="02020603050405020304" pitchFamily="18" charset="0"/>
              </a:rPr>
              <a:t>图</a:t>
            </a:r>
            <a:r>
              <a:rPr lang="zh-CN" altLang="en-US" sz="1600" dirty="0" smtClean="0">
                <a:latin typeface="Times New Roman" panose="02020603050405020304" pitchFamily="18" charset="0"/>
                <a:ea typeface="黑体" panose="02010609060101010101" pitchFamily="49" charset="-122"/>
                <a:cs typeface="Times New Roman" panose="02020603050405020304" pitchFamily="18" charset="0"/>
              </a:rPr>
              <a:t>：日常工作中辅助分析的作图</a:t>
            </a:r>
            <a:endParaRPr lang="en-US" altLang="zh-CN" sz="1600" dirty="0" smtClean="0">
              <a:latin typeface="Times New Roman" panose="02020603050405020304" pitchFamily="18" charset="0"/>
              <a:ea typeface="黑体" panose="02010609060101010101" pitchFamily="49" charset="-122"/>
              <a:cs typeface="Times New Roman" panose="02020603050405020304" pitchFamily="18" charset="0"/>
            </a:endParaRPr>
          </a:p>
          <a:p>
            <a:pPr marL="742950" lvl="1" indent="-285750">
              <a:lnSpc>
                <a:spcPct val="150000"/>
              </a:lnSpc>
              <a:buClr>
                <a:schemeClr val="accent1"/>
              </a:buClr>
              <a:buSzPct val="68000"/>
              <a:buFont typeface="Arial" panose="020B0604020202020204" pitchFamily="34" charset="0"/>
              <a:buChar char="•"/>
            </a:pPr>
            <a:r>
              <a:rPr lang="zh-CN" altLang="en-US" sz="1600" dirty="0" smtClean="0">
                <a:latin typeface="Times New Roman" panose="02020603050405020304" pitchFamily="18" charset="0"/>
                <a:ea typeface="黑体" panose="02010609060101010101" pitchFamily="49" charset="-122"/>
                <a:cs typeface="Times New Roman" panose="02020603050405020304" pitchFamily="18" charset="0"/>
              </a:rPr>
              <a:t>批量，穿插在分析脚本内，不规范</a:t>
            </a:r>
            <a:endParaRPr lang="en-US" altLang="zh-CN" sz="1600" dirty="0" smtClean="0">
              <a:latin typeface="Times New Roman" panose="02020603050405020304" pitchFamily="18" charset="0"/>
              <a:ea typeface="黑体" panose="02010609060101010101" pitchFamily="49" charset="-122"/>
              <a:cs typeface="Times New Roman" panose="02020603050405020304" pitchFamily="18" charset="0"/>
            </a:endParaRPr>
          </a:p>
          <a:p>
            <a:pPr marL="742950" lvl="1" indent="-285750">
              <a:lnSpc>
                <a:spcPct val="150000"/>
              </a:lnSpc>
              <a:buClr>
                <a:schemeClr val="accent1"/>
              </a:buClr>
              <a:buSzPct val="68000"/>
              <a:buFont typeface="Arial" panose="020B0604020202020204" pitchFamily="34" charset="0"/>
              <a:buChar char="•"/>
            </a:pPr>
            <a:endParaRPr lang="en-US" altLang="zh-CN" sz="1600" dirty="0">
              <a:latin typeface="Times New Roman" panose="02020603050405020304" pitchFamily="18" charset="0"/>
              <a:ea typeface="黑体" panose="02010609060101010101" pitchFamily="49" charset="-122"/>
              <a:cs typeface="Times New Roman" panose="02020603050405020304" pitchFamily="18" charset="0"/>
            </a:endParaRPr>
          </a:p>
          <a:p>
            <a:pPr marL="742950" lvl="1" indent="-285750">
              <a:lnSpc>
                <a:spcPct val="150000"/>
              </a:lnSpc>
              <a:buClr>
                <a:schemeClr val="accent1"/>
              </a:buClr>
              <a:buSzPct val="68000"/>
              <a:buFont typeface="Arial" panose="020B0604020202020204" pitchFamily="34" charset="0"/>
              <a:buChar char="•"/>
            </a:pPr>
            <a:endParaRPr lang="en-US" altLang="zh-CN" sz="1600" dirty="0" smtClean="0">
              <a:latin typeface="Times New Roman" panose="02020603050405020304" pitchFamily="18" charset="0"/>
              <a:ea typeface="黑体" panose="02010609060101010101" pitchFamily="49" charset="-122"/>
              <a:cs typeface="Times New Roman" panose="02020603050405020304" pitchFamily="18" charset="0"/>
            </a:endParaRPr>
          </a:p>
          <a:p>
            <a:pPr marL="742950" lvl="1" indent="-285750">
              <a:lnSpc>
                <a:spcPct val="150000"/>
              </a:lnSpc>
              <a:buClr>
                <a:schemeClr val="accent1"/>
              </a:buClr>
              <a:buSzPct val="68000"/>
              <a:buFont typeface="Arial" panose="020B0604020202020204" pitchFamily="34" charset="0"/>
              <a:buChar char="•"/>
            </a:pPr>
            <a:endParaRPr lang="en-US" altLang="zh-CN" sz="1600" dirty="0">
              <a:latin typeface="Times New Roman" panose="02020603050405020304" pitchFamily="18" charset="0"/>
              <a:ea typeface="黑体" panose="02010609060101010101" pitchFamily="49" charset="-122"/>
              <a:cs typeface="Times New Roman" panose="02020603050405020304" pitchFamily="18" charset="0"/>
            </a:endParaRPr>
          </a:p>
          <a:p>
            <a:pPr marL="742950" lvl="1" indent="-285750">
              <a:lnSpc>
                <a:spcPct val="150000"/>
              </a:lnSpc>
              <a:buClr>
                <a:schemeClr val="accent1"/>
              </a:buClr>
              <a:buSzPct val="68000"/>
              <a:buFont typeface="Arial" panose="020B0604020202020204" pitchFamily="34" charset="0"/>
              <a:buChar char="•"/>
            </a:pPr>
            <a:endParaRPr lang="en-US" altLang="zh-CN" sz="1600" dirty="0">
              <a:latin typeface="Times New Roman" panose="02020603050405020304" pitchFamily="18" charset="0"/>
              <a:ea typeface="黑体" panose="02010609060101010101" pitchFamily="49" charset="-122"/>
              <a:cs typeface="Times New Roman" panose="02020603050405020304" pitchFamily="18" charset="0"/>
            </a:endParaRPr>
          </a:p>
          <a:p>
            <a:pPr marL="285750" indent="-285750">
              <a:lnSpc>
                <a:spcPct val="150000"/>
              </a:lnSpc>
              <a:buClr>
                <a:schemeClr val="accent1"/>
              </a:buClr>
              <a:buSzPct val="68000"/>
              <a:buFont typeface="Arial" panose="020B0604020202020204" pitchFamily="34" charset="0"/>
              <a:buChar char="•"/>
            </a:pPr>
            <a:endParaRPr lang="en-US" altLang="zh-CN" sz="1600" b="1" dirty="0" smtClean="0">
              <a:latin typeface="Times New Roman" panose="02020603050405020304" pitchFamily="18" charset="0"/>
              <a:ea typeface="黑体" panose="02010609060101010101" pitchFamily="49" charset="-122"/>
              <a:cs typeface="Times New Roman" panose="02020603050405020304" pitchFamily="18" charset="0"/>
            </a:endParaRPr>
          </a:p>
          <a:p>
            <a:pPr marL="285750" indent="-285750">
              <a:lnSpc>
                <a:spcPct val="150000"/>
              </a:lnSpc>
              <a:buClr>
                <a:schemeClr val="accent1"/>
              </a:buClr>
              <a:buSzPct val="68000"/>
              <a:buFont typeface="Arial" panose="020B0604020202020204" pitchFamily="34" charset="0"/>
              <a:buChar char="•"/>
            </a:pPr>
            <a:r>
              <a:rPr lang="zh-CN" altLang="en-US" b="1" dirty="0">
                <a:latin typeface="Times New Roman" panose="02020603050405020304" pitchFamily="18" charset="0"/>
                <a:ea typeface="黑体" panose="02010609060101010101" pitchFamily="49" charset="-122"/>
                <a:cs typeface="Times New Roman" panose="02020603050405020304" pitchFamily="18" charset="0"/>
              </a:rPr>
              <a:t>结果用图</a:t>
            </a:r>
            <a:r>
              <a:rPr lang="zh-CN" altLang="en-US" sz="1600" dirty="0" smtClean="0">
                <a:latin typeface="Times New Roman" panose="02020603050405020304" pitchFamily="18" charset="0"/>
                <a:ea typeface="黑体" panose="02010609060101010101" pitchFamily="49" charset="-122"/>
                <a:cs typeface="Times New Roman" panose="02020603050405020304" pitchFamily="18" charset="0"/>
              </a:rPr>
              <a:t>：</a:t>
            </a:r>
            <a:r>
              <a:rPr lang="zh-CN" altLang="en-US" sz="1600" dirty="0">
                <a:latin typeface="Times New Roman" panose="02020603050405020304" pitchFamily="18" charset="0"/>
                <a:ea typeface="黑体" panose="02010609060101010101" pitchFamily="49" charset="-122"/>
                <a:cs typeface="Times New Roman" panose="02020603050405020304" pitchFamily="18" charset="0"/>
              </a:rPr>
              <a:t>要放</a:t>
            </a:r>
            <a:r>
              <a:rPr lang="zh-CN" altLang="en-US" sz="1600" dirty="0" smtClean="0">
                <a:latin typeface="Times New Roman" panose="02020603050405020304" pitchFamily="18" charset="0"/>
                <a:ea typeface="黑体" panose="02010609060101010101" pitchFamily="49" charset="-122"/>
                <a:cs typeface="Times New Roman" panose="02020603050405020304" pitchFamily="18" charset="0"/>
              </a:rPr>
              <a:t>到正式文章中，最终结果</a:t>
            </a:r>
            <a:endParaRPr lang="en-US" altLang="zh-CN" sz="1600" dirty="0" smtClean="0">
              <a:latin typeface="Times New Roman" panose="02020603050405020304" pitchFamily="18" charset="0"/>
              <a:ea typeface="黑体" panose="02010609060101010101" pitchFamily="49" charset="-122"/>
              <a:cs typeface="Times New Roman" panose="02020603050405020304" pitchFamily="18" charset="0"/>
            </a:endParaRPr>
          </a:p>
          <a:p>
            <a:pPr marL="742950" lvl="1" indent="-285750">
              <a:lnSpc>
                <a:spcPct val="150000"/>
              </a:lnSpc>
              <a:buClr>
                <a:schemeClr val="accent1"/>
              </a:buClr>
              <a:buSzPct val="68000"/>
              <a:buFont typeface="Arial" panose="020B0604020202020204" pitchFamily="34" charset="0"/>
              <a:buChar char="•"/>
            </a:pPr>
            <a:r>
              <a:rPr lang="zh-CN" altLang="en-US" sz="1600" dirty="0" smtClean="0">
                <a:latin typeface="Times New Roman" panose="02020603050405020304" pitchFamily="18" charset="0"/>
                <a:ea typeface="黑体" panose="02010609060101010101" pitchFamily="49" charset="-122"/>
                <a:cs typeface="Times New Roman" panose="02020603050405020304" pitchFamily="18" charset="0"/>
              </a:rPr>
              <a:t>有一定的统一规范要求</a:t>
            </a:r>
            <a:endParaRPr lang="en-US" altLang="zh-CN" sz="1600" dirty="0">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10" name="图片 9"/>
          <p:cNvPicPr>
            <a:picLocks noChangeAspect="1"/>
          </p:cNvPicPr>
          <p:nvPr/>
        </p:nvPicPr>
        <p:blipFill>
          <a:blip r:embed="rId3"/>
          <a:stretch>
            <a:fillRect/>
          </a:stretch>
        </p:blipFill>
        <p:spPr>
          <a:xfrm>
            <a:off x="675601" y="2678963"/>
            <a:ext cx="3735446" cy="1587565"/>
          </a:xfrm>
          <a:prstGeom prst="rect">
            <a:avLst/>
          </a:prstGeom>
        </p:spPr>
      </p:pic>
      <p:pic>
        <p:nvPicPr>
          <p:cNvPr id="13" name="图片 12"/>
          <p:cNvPicPr>
            <a:picLocks noChangeAspect="1"/>
          </p:cNvPicPr>
          <p:nvPr/>
        </p:nvPicPr>
        <p:blipFill>
          <a:blip r:embed="rId4"/>
          <a:stretch>
            <a:fillRect/>
          </a:stretch>
        </p:blipFill>
        <p:spPr>
          <a:xfrm>
            <a:off x="675601" y="5243181"/>
            <a:ext cx="3845866" cy="1079176"/>
          </a:xfrm>
          <a:prstGeom prst="rect">
            <a:avLst/>
          </a:prstGeom>
        </p:spPr>
      </p:pic>
      <p:sp>
        <p:nvSpPr>
          <p:cNvPr id="17" name="矩形 16"/>
          <p:cNvSpPr/>
          <p:nvPr/>
        </p:nvSpPr>
        <p:spPr>
          <a:xfrm>
            <a:off x="5086648" y="143510"/>
            <a:ext cx="5482245" cy="2816156"/>
          </a:xfrm>
          <a:prstGeom prst="rect">
            <a:avLst/>
          </a:prstGeom>
        </p:spPr>
        <p:txBody>
          <a:bodyPr wrap="square">
            <a:spAutoFit/>
          </a:bodyPr>
          <a:lstStyle/>
          <a:p>
            <a:pPr>
              <a:lnSpc>
                <a:spcPct val="150000"/>
              </a:lnSpc>
              <a:buClr>
                <a:schemeClr val="accent1"/>
              </a:buClr>
              <a:buSzPct val="68000"/>
              <a:buFont typeface="Wingdings 3" panose="05040102010807070707" pitchFamily="18" charset="2"/>
              <a:buNone/>
            </a:pPr>
            <a:r>
              <a:rPr lang="zh-CN" altLang="en-US" sz="2000" dirty="0">
                <a:latin typeface="华文行楷" panose="02010800040101010101" pitchFamily="2" charset="-122"/>
                <a:ea typeface="华文行楷" panose="02010800040101010101" pitchFamily="2" charset="-122"/>
                <a:cs typeface="Times New Roman" panose="02020603050405020304" pitchFamily="18" charset="0"/>
              </a:rPr>
              <a:t>二</a:t>
            </a:r>
            <a:r>
              <a:rPr lang="zh-CN" altLang="en-US" sz="2000" dirty="0" smtClean="0">
                <a:latin typeface="华文行楷" panose="02010800040101010101" pitchFamily="2" charset="-122"/>
                <a:ea typeface="华文行楷" panose="02010800040101010101" pitchFamily="2" charset="-122"/>
                <a:cs typeface="Times New Roman" panose="02020603050405020304" pitchFamily="18" charset="0"/>
              </a:rPr>
              <a:t>、使用场景</a:t>
            </a:r>
            <a:endParaRPr lang="en-US" altLang="zh-CN" sz="2800" dirty="0">
              <a:latin typeface="华文行楷" panose="02010800040101010101" pitchFamily="2" charset="-122"/>
              <a:ea typeface="华文行楷" panose="02010800040101010101" pitchFamily="2" charset="-122"/>
              <a:cs typeface="Times New Roman" panose="02020603050405020304" pitchFamily="18" charset="0"/>
            </a:endParaRPr>
          </a:p>
          <a:p>
            <a:pPr marL="285750" indent="-285750">
              <a:lnSpc>
                <a:spcPct val="150000"/>
              </a:lnSpc>
              <a:buClr>
                <a:schemeClr val="accent1"/>
              </a:buClr>
              <a:buSzPct val="68000"/>
              <a:buFont typeface="Arial" panose="020B0604020202020204" pitchFamily="34" charset="0"/>
              <a:buChar char="•"/>
            </a:pPr>
            <a:r>
              <a:rPr lang="zh-CN" altLang="en-US" b="1" dirty="0">
                <a:latin typeface="Times New Roman" panose="02020603050405020304" pitchFamily="18" charset="0"/>
                <a:ea typeface="黑体" panose="02010609060101010101" pitchFamily="49" charset="-122"/>
                <a:cs typeface="Times New Roman" panose="02020603050405020304" pitchFamily="18" charset="0"/>
              </a:rPr>
              <a:t>统计检验结果</a:t>
            </a:r>
            <a:r>
              <a:rPr lang="zh-CN" altLang="en-US" b="1" dirty="0" smtClean="0">
                <a:latin typeface="Times New Roman" panose="02020603050405020304" pitchFamily="18" charset="0"/>
                <a:ea typeface="黑体" panose="02010609060101010101" pitchFamily="49" charset="-122"/>
                <a:cs typeface="Times New Roman" panose="02020603050405020304" pitchFamily="18" charset="0"/>
              </a:rPr>
              <a:t>：</a:t>
            </a:r>
            <a:r>
              <a:rPr lang="zh-CN" altLang="en-US" sz="1600" dirty="0" smtClean="0">
                <a:latin typeface="Times New Roman" panose="02020603050405020304" pitchFamily="18" charset="0"/>
                <a:ea typeface="黑体" panose="02010609060101010101" pitchFamily="49" charset="-122"/>
                <a:cs typeface="Times New Roman" panose="02020603050405020304" pitchFamily="18" charset="0"/>
              </a:rPr>
              <a:t>使用了某种分析检验后，必须展示的图，图片本身是检验的一部分</a:t>
            </a:r>
            <a:endParaRPr lang="en-US" altLang="zh-CN" sz="1600" dirty="0" smtClean="0">
              <a:latin typeface="Times New Roman" panose="02020603050405020304" pitchFamily="18" charset="0"/>
              <a:ea typeface="黑体" panose="02010609060101010101" pitchFamily="49" charset="-122"/>
              <a:cs typeface="Times New Roman" panose="02020603050405020304" pitchFamily="18" charset="0"/>
            </a:endParaRPr>
          </a:p>
          <a:p>
            <a:pPr marL="742950" lvl="1" indent="-285750">
              <a:lnSpc>
                <a:spcPct val="150000"/>
              </a:lnSpc>
              <a:buClr>
                <a:schemeClr val="accent1"/>
              </a:buClr>
              <a:buSzPct val="68000"/>
              <a:buFont typeface="Arial" panose="020B0604020202020204" pitchFamily="34" charset="0"/>
              <a:buChar char="•"/>
            </a:pPr>
            <a:r>
              <a:rPr lang="zh-CN" altLang="en-US" sz="1600" dirty="0" smtClean="0">
                <a:latin typeface="Times New Roman" panose="02020603050405020304" pitchFamily="18" charset="0"/>
                <a:ea typeface="黑体" panose="02010609060101010101" pitchFamily="49" charset="-122"/>
                <a:cs typeface="Times New Roman" panose="02020603050405020304" pitchFamily="18" charset="0"/>
              </a:rPr>
              <a:t>生存分析，</a:t>
            </a:r>
            <a:r>
              <a:rPr lang="en-US" altLang="zh-CN" sz="1600" dirty="0" smtClean="0">
                <a:latin typeface="Times New Roman" panose="02020603050405020304" pitchFamily="18" charset="0"/>
                <a:ea typeface="黑体" panose="02010609060101010101" pitchFamily="49" charset="-122"/>
                <a:cs typeface="Times New Roman" panose="02020603050405020304" pitchFamily="18" charset="0"/>
              </a:rPr>
              <a:t>t</a:t>
            </a:r>
            <a:r>
              <a:rPr lang="zh-CN" altLang="en-US" sz="1600" dirty="0" smtClean="0">
                <a:latin typeface="Times New Roman" panose="02020603050405020304" pitchFamily="18" charset="0"/>
                <a:ea typeface="黑体" panose="02010609060101010101" pitchFamily="49" charset="-122"/>
                <a:cs typeface="Times New Roman" panose="02020603050405020304" pitchFamily="18" charset="0"/>
              </a:rPr>
              <a:t>检验的</a:t>
            </a:r>
            <a:r>
              <a:rPr lang="en-US" altLang="zh-CN" sz="1600" dirty="0" smtClean="0">
                <a:latin typeface="Times New Roman" panose="02020603050405020304" pitchFamily="18" charset="0"/>
                <a:ea typeface="黑体" panose="02010609060101010101" pitchFamily="49" charset="-122"/>
                <a:cs typeface="Times New Roman" panose="02020603050405020304" pitchFamily="18" charset="0"/>
              </a:rPr>
              <a:t>box</a:t>
            </a:r>
            <a:r>
              <a:rPr lang="zh-CN" altLang="en-US" sz="1600" dirty="0" smtClean="0">
                <a:latin typeface="Times New Roman" panose="02020603050405020304" pitchFamily="18" charset="0"/>
                <a:ea typeface="黑体" panose="02010609060101010101" pitchFamily="49" charset="-122"/>
                <a:cs typeface="Times New Roman" panose="02020603050405020304" pitchFamily="18" charset="0"/>
              </a:rPr>
              <a:t>，火山图</a:t>
            </a:r>
            <a:endParaRPr lang="en-US" altLang="zh-CN" sz="1600" dirty="0">
              <a:latin typeface="Times New Roman" panose="02020603050405020304" pitchFamily="18" charset="0"/>
              <a:ea typeface="黑体" panose="02010609060101010101" pitchFamily="49" charset="-122"/>
              <a:cs typeface="Times New Roman" panose="02020603050405020304" pitchFamily="18" charset="0"/>
            </a:endParaRPr>
          </a:p>
          <a:p>
            <a:pPr marL="742950" lvl="1" indent="-285750">
              <a:lnSpc>
                <a:spcPct val="150000"/>
              </a:lnSpc>
              <a:buClr>
                <a:schemeClr val="accent1"/>
              </a:buClr>
              <a:buSzPct val="68000"/>
              <a:buFont typeface="Arial" panose="020B0604020202020204" pitchFamily="34" charset="0"/>
              <a:buChar char="•"/>
            </a:pPr>
            <a:endParaRPr lang="en-US" altLang="zh-CN" sz="1600" dirty="0" smtClean="0">
              <a:latin typeface="Times New Roman" panose="02020603050405020304" pitchFamily="18" charset="0"/>
              <a:ea typeface="黑体" panose="02010609060101010101" pitchFamily="49" charset="-122"/>
              <a:cs typeface="Times New Roman" panose="02020603050405020304" pitchFamily="18" charset="0"/>
            </a:endParaRPr>
          </a:p>
          <a:p>
            <a:pPr marL="742950" lvl="1" indent="-285750">
              <a:lnSpc>
                <a:spcPct val="150000"/>
              </a:lnSpc>
              <a:buClr>
                <a:schemeClr val="accent1"/>
              </a:buClr>
              <a:buSzPct val="68000"/>
              <a:buFont typeface="Arial" panose="020B0604020202020204" pitchFamily="34" charset="0"/>
              <a:buChar char="•"/>
            </a:pPr>
            <a:endParaRPr lang="en-US" altLang="zh-CN" sz="1600" dirty="0">
              <a:latin typeface="Times New Roman" panose="02020603050405020304" pitchFamily="18" charset="0"/>
              <a:ea typeface="黑体" panose="02010609060101010101" pitchFamily="49" charset="-122"/>
              <a:cs typeface="Times New Roman" panose="02020603050405020304" pitchFamily="18" charset="0"/>
            </a:endParaRPr>
          </a:p>
          <a:p>
            <a:pPr>
              <a:lnSpc>
                <a:spcPct val="150000"/>
              </a:lnSpc>
              <a:buClr>
                <a:schemeClr val="accent1"/>
              </a:buClr>
              <a:buSzPct val="68000"/>
            </a:pPr>
            <a:endParaRPr lang="en-US" altLang="zh-CN" sz="1600" b="1" dirty="0" smtClean="0">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14" name="图片 13"/>
          <p:cNvPicPr>
            <a:picLocks noChangeAspect="1"/>
          </p:cNvPicPr>
          <p:nvPr/>
        </p:nvPicPr>
        <p:blipFill>
          <a:blip r:embed="rId5"/>
          <a:stretch>
            <a:fillRect/>
          </a:stretch>
        </p:blipFill>
        <p:spPr>
          <a:xfrm>
            <a:off x="9166936" y="3253969"/>
            <a:ext cx="3042419" cy="3258921"/>
          </a:xfrm>
          <a:prstGeom prst="rect">
            <a:avLst/>
          </a:prstGeom>
        </p:spPr>
      </p:pic>
      <p:sp>
        <p:nvSpPr>
          <p:cNvPr id="15" name="矩形 14"/>
          <p:cNvSpPr/>
          <p:nvPr/>
        </p:nvSpPr>
        <p:spPr>
          <a:xfrm>
            <a:off x="6692032" y="4281960"/>
            <a:ext cx="2237128" cy="1754326"/>
          </a:xfrm>
          <a:prstGeom prst="rect">
            <a:avLst/>
          </a:prstGeom>
        </p:spPr>
        <p:txBody>
          <a:bodyPr wrap="square">
            <a:spAutoFit/>
          </a:bodyPr>
          <a:lstStyle/>
          <a:p>
            <a:pPr marL="285750" indent="-285750">
              <a:lnSpc>
                <a:spcPct val="150000"/>
              </a:lnSpc>
              <a:buClr>
                <a:schemeClr val="accent1"/>
              </a:buClr>
              <a:buSzPct val="68000"/>
              <a:buFont typeface="Arial" panose="020B0604020202020204" pitchFamily="34" charset="0"/>
              <a:buChar char="•"/>
            </a:pPr>
            <a:r>
              <a:rPr lang="zh-CN" altLang="en-US" b="1" dirty="0">
                <a:latin typeface="Times New Roman" panose="02020603050405020304" pitchFamily="18" charset="0"/>
                <a:ea typeface="黑体" panose="02010609060101010101" pitchFamily="49" charset="-122"/>
                <a:cs typeface="Times New Roman" panose="02020603050405020304" pitchFamily="18" charset="0"/>
              </a:rPr>
              <a:t>结果展示</a:t>
            </a:r>
            <a:r>
              <a:rPr lang="zh-CN" altLang="en-US" dirty="0">
                <a:latin typeface="Times New Roman" panose="02020603050405020304" pitchFamily="18" charset="0"/>
                <a:ea typeface="黑体" panose="02010609060101010101" pitchFamily="49" charset="-122"/>
                <a:cs typeface="Times New Roman" panose="02020603050405020304" pitchFamily="18" charset="0"/>
              </a:rPr>
              <a:t>：比表格更美观的一种展现</a:t>
            </a:r>
            <a:r>
              <a:rPr lang="zh-CN" altLang="en-US" dirty="0" smtClean="0">
                <a:latin typeface="Times New Roman" panose="02020603050405020304" pitchFamily="18" charset="0"/>
                <a:ea typeface="黑体" panose="02010609060101010101" pitchFamily="49" charset="-122"/>
                <a:cs typeface="Times New Roman" panose="02020603050405020304" pitchFamily="18" charset="0"/>
              </a:rPr>
              <a:t>形式，但本身要求不高</a:t>
            </a:r>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p:txBody>
      </p:sp>
      <p:cxnSp>
        <p:nvCxnSpPr>
          <p:cNvPr id="3" name="直接连接符 2"/>
          <p:cNvCxnSpPr/>
          <p:nvPr/>
        </p:nvCxnSpPr>
        <p:spPr>
          <a:xfrm flipH="1">
            <a:off x="4921135" y="236855"/>
            <a:ext cx="8312" cy="6276035"/>
          </a:xfrm>
          <a:prstGeom prst="line">
            <a:avLst/>
          </a:prstGeom>
          <a:ln>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0" y="236855"/>
            <a:ext cx="1200150" cy="488315"/>
            <a:chOff x="0" y="254454"/>
            <a:chExt cx="1795510" cy="732518"/>
          </a:xfrm>
        </p:grpSpPr>
        <p:sp>
          <p:nvSpPr>
            <p:cNvPr id="4" name="矩形 1"/>
            <p:cNvSpPr/>
            <p:nvPr/>
          </p:nvSpPr>
          <p:spPr>
            <a:xfrm>
              <a:off x="0" y="254454"/>
              <a:ext cx="1487837" cy="732518"/>
            </a:xfrm>
            <a:custGeom>
              <a:avLst/>
              <a:gdLst>
                <a:gd name="connsiteX0" fmla="*/ 0 w 1487837"/>
                <a:gd name="connsiteY0" fmla="*/ 0 h 914400"/>
                <a:gd name="connsiteX1" fmla="*/ 1487837 w 1487837"/>
                <a:gd name="connsiteY1" fmla="*/ 0 h 914400"/>
                <a:gd name="connsiteX2" fmla="*/ 1487837 w 1487837"/>
                <a:gd name="connsiteY2" fmla="*/ 914400 h 914400"/>
                <a:gd name="connsiteX3" fmla="*/ 0 w 1487837"/>
                <a:gd name="connsiteY3" fmla="*/ 914400 h 914400"/>
                <a:gd name="connsiteX4" fmla="*/ 0 w 1487837"/>
                <a:gd name="connsiteY4" fmla="*/ 0 h 914400"/>
                <a:gd name="connsiteX0-1" fmla="*/ 0 w 1487837"/>
                <a:gd name="connsiteY0-2" fmla="*/ 29029 h 943429"/>
                <a:gd name="connsiteX1-3" fmla="*/ 820180 w 1487837"/>
                <a:gd name="connsiteY1-4" fmla="*/ 0 h 943429"/>
                <a:gd name="connsiteX2-5" fmla="*/ 1487837 w 1487837"/>
                <a:gd name="connsiteY2-6" fmla="*/ 943429 h 943429"/>
                <a:gd name="connsiteX3-7" fmla="*/ 0 w 1487837"/>
                <a:gd name="connsiteY3-8" fmla="*/ 943429 h 943429"/>
                <a:gd name="connsiteX4-9" fmla="*/ 0 w 1487837"/>
                <a:gd name="connsiteY4-10" fmla="*/ 29029 h 943429"/>
                <a:gd name="connsiteX0-11" fmla="*/ 0 w 1487837"/>
                <a:gd name="connsiteY0-12" fmla="*/ 0 h 914400"/>
                <a:gd name="connsiteX1-13" fmla="*/ 820180 w 1487837"/>
                <a:gd name="connsiteY1-14" fmla="*/ 10659 h 914400"/>
                <a:gd name="connsiteX2-15" fmla="*/ 1487837 w 1487837"/>
                <a:gd name="connsiteY2-16" fmla="*/ 914400 h 914400"/>
                <a:gd name="connsiteX3-17" fmla="*/ 0 w 1487837"/>
                <a:gd name="connsiteY3-18" fmla="*/ 914400 h 914400"/>
                <a:gd name="connsiteX4-19" fmla="*/ 0 w 1487837"/>
                <a:gd name="connsiteY4-20" fmla="*/ 0 h 914400"/>
                <a:gd name="connsiteX0-21" fmla="*/ 0 w 1487837"/>
                <a:gd name="connsiteY0-22" fmla="*/ 0 h 914400"/>
                <a:gd name="connsiteX1-23" fmla="*/ 820180 w 1487837"/>
                <a:gd name="connsiteY1-24" fmla="*/ 2721 h 914400"/>
                <a:gd name="connsiteX2-25" fmla="*/ 1487837 w 1487837"/>
                <a:gd name="connsiteY2-26" fmla="*/ 914400 h 914400"/>
                <a:gd name="connsiteX3-27" fmla="*/ 0 w 1487837"/>
                <a:gd name="connsiteY3-28" fmla="*/ 914400 h 914400"/>
                <a:gd name="connsiteX4-29" fmla="*/ 0 w 1487837"/>
                <a:gd name="connsiteY4-30" fmla="*/ 0 h 914400"/>
                <a:gd name="connsiteX0-31" fmla="*/ 0 w 1487837"/>
                <a:gd name="connsiteY0-32" fmla="*/ 1248 h 915648"/>
                <a:gd name="connsiteX1-33" fmla="*/ 867805 w 1487837"/>
                <a:gd name="connsiteY1-34" fmla="*/ 0 h 915648"/>
                <a:gd name="connsiteX2-35" fmla="*/ 1487837 w 1487837"/>
                <a:gd name="connsiteY2-36" fmla="*/ 915648 h 915648"/>
                <a:gd name="connsiteX3-37" fmla="*/ 0 w 1487837"/>
                <a:gd name="connsiteY3-38" fmla="*/ 915648 h 915648"/>
                <a:gd name="connsiteX4-39" fmla="*/ 0 w 1487837"/>
                <a:gd name="connsiteY4-40" fmla="*/ 1248 h 91564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487837" h="915648">
                  <a:moveTo>
                    <a:pt x="0" y="1248"/>
                  </a:moveTo>
                  <a:lnTo>
                    <a:pt x="867805" y="0"/>
                  </a:lnTo>
                  <a:lnTo>
                    <a:pt x="1487837" y="915648"/>
                  </a:lnTo>
                  <a:lnTo>
                    <a:pt x="0" y="915648"/>
                  </a:lnTo>
                  <a:lnTo>
                    <a:pt x="0" y="1248"/>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5" name="任意多边形 4"/>
            <p:cNvSpPr/>
            <p:nvPr/>
          </p:nvSpPr>
          <p:spPr>
            <a:xfrm>
              <a:off x="1010747" y="254454"/>
              <a:ext cx="784763" cy="732518"/>
            </a:xfrm>
            <a:custGeom>
              <a:avLst/>
              <a:gdLst>
                <a:gd name="connsiteX0" fmla="*/ 164731 w 784763"/>
                <a:gd name="connsiteY0" fmla="*/ 0 h 732518"/>
                <a:gd name="connsiteX1" fmla="*/ 784763 w 784763"/>
                <a:gd name="connsiteY1" fmla="*/ 732518 h 732518"/>
                <a:gd name="connsiteX2" fmla="*/ 619871 w 784763"/>
                <a:gd name="connsiteY2" fmla="*/ 732518 h 732518"/>
                <a:gd name="connsiteX3" fmla="*/ 0 w 784763"/>
                <a:gd name="connsiteY3" fmla="*/ 190 h 732518"/>
              </a:gdLst>
              <a:ahLst/>
              <a:cxnLst>
                <a:cxn ang="0">
                  <a:pos x="connsiteX0" y="connsiteY0"/>
                </a:cxn>
                <a:cxn ang="0">
                  <a:pos x="connsiteX1" y="connsiteY1"/>
                </a:cxn>
                <a:cxn ang="0">
                  <a:pos x="connsiteX2" y="connsiteY2"/>
                </a:cxn>
                <a:cxn ang="0">
                  <a:pos x="connsiteX3" y="connsiteY3"/>
                </a:cxn>
              </a:cxnLst>
              <a:rect l="l" t="t" r="r" b="b"/>
              <a:pathLst>
                <a:path w="784763" h="732518">
                  <a:moveTo>
                    <a:pt x="164731" y="0"/>
                  </a:moveTo>
                  <a:lnTo>
                    <a:pt x="784763" y="732518"/>
                  </a:lnTo>
                  <a:lnTo>
                    <a:pt x="619871" y="732518"/>
                  </a:lnTo>
                  <a:lnTo>
                    <a:pt x="0" y="19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grpSp>
        <p:nvGrpSpPr>
          <p:cNvPr id="6" name="组合 5"/>
          <p:cNvGrpSpPr/>
          <p:nvPr/>
        </p:nvGrpSpPr>
        <p:grpSpPr>
          <a:xfrm>
            <a:off x="-4329" y="6575725"/>
            <a:ext cx="12195694" cy="282575"/>
            <a:chOff x="-3694" y="6575725"/>
            <a:chExt cx="12195694" cy="282575"/>
          </a:xfrm>
        </p:grpSpPr>
        <p:sp>
          <p:nvSpPr>
            <p:cNvPr id="16" name="矩形 19"/>
            <p:cNvSpPr/>
            <p:nvPr/>
          </p:nvSpPr>
          <p:spPr>
            <a:xfrm>
              <a:off x="-3694" y="6575725"/>
              <a:ext cx="9330690" cy="282575"/>
            </a:xfrm>
            <a:custGeom>
              <a:avLst/>
              <a:gdLst>
                <a:gd name="connsiteX0" fmla="*/ 0 w 9785869"/>
                <a:gd name="connsiteY0" fmla="*/ 0 h 282275"/>
                <a:gd name="connsiteX1" fmla="*/ 9785869 w 9785869"/>
                <a:gd name="connsiteY1" fmla="*/ 0 h 282275"/>
                <a:gd name="connsiteX2" fmla="*/ 9785869 w 9785869"/>
                <a:gd name="connsiteY2" fmla="*/ 282275 h 282275"/>
                <a:gd name="connsiteX3" fmla="*/ 0 w 9785869"/>
                <a:gd name="connsiteY3" fmla="*/ 282275 h 282275"/>
                <a:gd name="connsiteX4" fmla="*/ 0 w 9785869"/>
                <a:gd name="connsiteY4" fmla="*/ 0 h 282275"/>
                <a:gd name="connsiteX0-1" fmla="*/ 0 w 9785869"/>
                <a:gd name="connsiteY0-2" fmla="*/ 0 h 282275"/>
                <a:gd name="connsiteX1-3" fmla="*/ 9785869 w 9785869"/>
                <a:gd name="connsiteY1-4" fmla="*/ 0 h 282275"/>
                <a:gd name="connsiteX2-5" fmla="*/ 9500119 w 9785869"/>
                <a:gd name="connsiteY2-6" fmla="*/ 282275 h 282275"/>
                <a:gd name="connsiteX3-7" fmla="*/ 0 w 9785869"/>
                <a:gd name="connsiteY3-8" fmla="*/ 282275 h 282275"/>
                <a:gd name="connsiteX4-9" fmla="*/ 0 w 9785869"/>
                <a:gd name="connsiteY4-10" fmla="*/ 0 h 282275"/>
                <a:gd name="connsiteX0-11" fmla="*/ 0 w 9785869"/>
                <a:gd name="connsiteY0-12" fmla="*/ 0 h 282275"/>
                <a:gd name="connsiteX1-13" fmla="*/ 9785869 w 9785869"/>
                <a:gd name="connsiteY1-14" fmla="*/ 0 h 282275"/>
                <a:gd name="connsiteX2-15" fmla="*/ 9623944 w 9785869"/>
                <a:gd name="connsiteY2-16" fmla="*/ 263225 h 282275"/>
                <a:gd name="connsiteX3-17" fmla="*/ 0 w 9785869"/>
                <a:gd name="connsiteY3-18" fmla="*/ 282275 h 282275"/>
                <a:gd name="connsiteX4-19" fmla="*/ 0 w 9785869"/>
                <a:gd name="connsiteY4-20" fmla="*/ 0 h 282275"/>
                <a:gd name="connsiteX0-21" fmla="*/ 0 w 9785869"/>
                <a:gd name="connsiteY0-22" fmla="*/ 0 h 282275"/>
                <a:gd name="connsiteX1-23" fmla="*/ 9785869 w 9785869"/>
                <a:gd name="connsiteY1-24" fmla="*/ 0 h 282275"/>
                <a:gd name="connsiteX2-25" fmla="*/ 9633469 w 9785869"/>
                <a:gd name="connsiteY2-26" fmla="*/ 282275 h 282275"/>
                <a:gd name="connsiteX3-27" fmla="*/ 0 w 9785869"/>
                <a:gd name="connsiteY3-28" fmla="*/ 282275 h 282275"/>
                <a:gd name="connsiteX4-29" fmla="*/ 0 w 9785869"/>
                <a:gd name="connsiteY4-30" fmla="*/ 0 h 28227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785869" h="282275">
                  <a:moveTo>
                    <a:pt x="0" y="0"/>
                  </a:moveTo>
                  <a:lnTo>
                    <a:pt x="9785869" y="0"/>
                  </a:lnTo>
                  <a:lnTo>
                    <a:pt x="9633469" y="282275"/>
                  </a:lnTo>
                  <a:lnTo>
                    <a:pt x="0" y="282275"/>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9" name="文本框 18"/>
            <p:cNvSpPr txBox="1"/>
            <p:nvPr/>
          </p:nvSpPr>
          <p:spPr>
            <a:xfrm>
              <a:off x="9211426" y="6575725"/>
              <a:ext cx="2476500" cy="275590"/>
            </a:xfrm>
            <a:prstGeom prst="rect">
              <a:avLst/>
            </a:prstGeom>
            <a:noFill/>
          </p:spPr>
          <p:txBody>
            <a:bodyPr wrap="square" rtlCol="0">
              <a:spAutoFit/>
            </a:bodyPr>
            <a:lstStyle/>
            <a:p>
              <a:pPr algn="dist"/>
              <a:r>
                <a:rPr lang="zh-CN" altLang="en-US" sz="1200" i="1" dirty="0">
                  <a:solidFill>
                    <a:schemeClr val="tx1">
                      <a:lumMod val="75000"/>
                      <a:lumOff val="25000"/>
                    </a:schemeClr>
                  </a:solidFill>
                  <a:latin typeface="微软雅黑" panose="020B0503020204020204" charset="-122"/>
                  <a:ea typeface="微软雅黑" panose="020B0503020204020204" charset="-122"/>
                </a:rPr>
                <a:t>生物医学信息与基因组学中心</a:t>
              </a:r>
            </a:p>
          </p:txBody>
        </p:sp>
        <p:sp>
          <p:nvSpPr>
            <p:cNvPr id="8" name="矩形 21"/>
            <p:cNvSpPr/>
            <p:nvPr/>
          </p:nvSpPr>
          <p:spPr>
            <a:xfrm>
              <a:off x="11591925" y="6575725"/>
              <a:ext cx="600075" cy="282275"/>
            </a:xfrm>
            <a:custGeom>
              <a:avLst/>
              <a:gdLst>
                <a:gd name="connsiteX0" fmla="*/ 0 w 600075"/>
                <a:gd name="connsiteY0" fmla="*/ 0 h 282275"/>
                <a:gd name="connsiteX1" fmla="*/ 600075 w 600075"/>
                <a:gd name="connsiteY1" fmla="*/ 0 h 282275"/>
                <a:gd name="connsiteX2" fmla="*/ 600075 w 600075"/>
                <a:gd name="connsiteY2" fmla="*/ 282275 h 282275"/>
                <a:gd name="connsiteX3" fmla="*/ 0 w 600075"/>
                <a:gd name="connsiteY3" fmla="*/ 282275 h 282275"/>
                <a:gd name="connsiteX4" fmla="*/ 0 w 600075"/>
                <a:gd name="connsiteY4" fmla="*/ 0 h 282275"/>
                <a:gd name="connsiteX0-1" fmla="*/ 247650 w 600075"/>
                <a:gd name="connsiteY0-2" fmla="*/ 0 h 282275"/>
                <a:gd name="connsiteX1-3" fmla="*/ 600075 w 600075"/>
                <a:gd name="connsiteY1-4" fmla="*/ 0 h 282275"/>
                <a:gd name="connsiteX2-5" fmla="*/ 600075 w 600075"/>
                <a:gd name="connsiteY2-6" fmla="*/ 282275 h 282275"/>
                <a:gd name="connsiteX3-7" fmla="*/ 0 w 600075"/>
                <a:gd name="connsiteY3-8" fmla="*/ 282275 h 282275"/>
                <a:gd name="connsiteX4-9" fmla="*/ 247650 w 600075"/>
                <a:gd name="connsiteY4-10" fmla="*/ 0 h 282275"/>
                <a:gd name="connsiteX0-11" fmla="*/ 217170 w 600075"/>
                <a:gd name="connsiteY0-12" fmla="*/ 0 h 282275"/>
                <a:gd name="connsiteX1-13" fmla="*/ 600075 w 600075"/>
                <a:gd name="connsiteY1-14" fmla="*/ 0 h 282275"/>
                <a:gd name="connsiteX2-15" fmla="*/ 600075 w 600075"/>
                <a:gd name="connsiteY2-16" fmla="*/ 282275 h 282275"/>
                <a:gd name="connsiteX3-17" fmla="*/ 0 w 600075"/>
                <a:gd name="connsiteY3-18" fmla="*/ 282275 h 282275"/>
                <a:gd name="connsiteX4-19" fmla="*/ 217170 w 600075"/>
                <a:gd name="connsiteY4-20" fmla="*/ 0 h 282275"/>
                <a:gd name="connsiteX0-21" fmla="*/ 140970 w 600075"/>
                <a:gd name="connsiteY0-22" fmla="*/ 0 h 282275"/>
                <a:gd name="connsiteX1-23" fmla="*/ 600075 w 600075"/>
                <a:gd name="connsiteY1-24" fmla="*/ 0 h 282275"/>
                <a:gd name="connsiteX2-25" fmla="*/ 600075 w 600075"/>
                <a:gd name="connsiteY2-26" fmla="*/ 282275 h 282275"/>
                <a:gd name="connsiteX3-27" fmla="*/ 0 w 600075"/>
                <a:gd name="connsiteY3-28" fmla="*/ 282275 h 282275"/>
                <a:gd name="connsiteX4-29" fmla="*/ 140970 w 600075"/>
                <a:gd name="connsiteY4-30" fmla="*/ 0 h 28227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00075" h="282275">
                  <a:moveTo>
                    <a:pt x="140970" y="0"/>
                  </a:moveTo>
                  <a:lnTo>
                    <a:pt x="600075" y="0"/>
                  </a:lnTo>
                  <a:lnTo>
                    <a:pt x="600075" y="282275"/>
                  </a:lnTo>
                  <a:lnTo>
                    <a:pt x="0" y="282275"/>
                  </a:lnTo>
                  <a:lnTo>
                    <a:pt x="14097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sp>
        <p:nvSpPr>
          <p:cNvPr id="11" name="标题 1"/>
          <p:cNvSpPr>
            <a:spLocks noGrp="1"/>
          </p:cNvSpPr>
          <p:nvPr>
            <p:ph type="title"/>
          </p:nvPr>
        </p:nvSpPr>
        <p:spPr>
          <a:xfrm>
            <a:off x="1287145" y="143510"/>
            <a:ext cx="10515600" cy="765810"/>
          </a:xfrm>
        </p:spPr>
        <p:txBody>
          <a:bodyPr>
            <a:normAutofit/>
          </a:bodyPr>
          <a:lstStyle/>
          <a:p>
            <a:r>
              <a:rPr lang="zh-CN" altLang="en-US" dirty="0" smtClean="0"/>
              <a:t>绘图工具来源</a:t>
            </a:r>
            <a:endParaRPr lang="en-US" altLang="zh-CN" dirty="0"/>
          </a:p>
        </p:txBody>
      </p:sp>
      <p:sp>
        <p:nvSpPr>
          <p:cNvPr id="12" name="矩形 11"/>
          <p:cNvSpPr/>
          <p:nvPr/>
        </p:nvSpPr>
        <p:spPr>
          <a:xfrm>
            <a:off x="330363" y="940396"/>
            <a:ext cx="11356927" cy="877163"/>
          </a:xfrm>
          <a:prstGeom prst="rect">
            <a:avLst/>
          </a:prstGeom>
        </p:spPr>
        <p:txBody>
          <a:bodyPr wrap="square">
            <a:spAutoFit/>
          </a:bodyPr>
          <a:lstStyle/>
          <a:p>
            <a:pPr>
              <a:lnSpc>
                <a:spcPct val="150000"/>
              </a:lnSpc>
              <a:buClr>
                <a:schemeClr val="accent1"/>
              </a:buClr>
              <a:buSzPct val="68000"/>
            </a:pPr>
            <a:r>
              <a:rPr lang="zh-CN" altLang="en-US" b="1" dirty="0">
                <a:latin typeface="Times New Roman" panose="02020603050405020304" pitchFamily="18" charset="0"/>
                <a:ea typeface="黑体" panose="02010609060101010101" pitchFamily="49" charset="-122"/>
                <a:cs typeface="Times New Roman" panose="02020603050405020304" pitchFamily="18" charset="0"/>
              </a:rPr>
              <a:t>一</a:t>
            </a:r>
            <a:r>
              <a:rPr lang="zh-CN" altLang="en-US" b="1" dirty="0" smtClean="0">
                <a:latin typeface="Times New Roman" panose="02020603050405020304" pitchFamily="18" charset="0"/>
                <a:ea typeface="黑体" panose="02010609060101010101" pitchFamily="49" charset="-122"/>
                <a:cs typeface="Times New Roman" panose="02020603050405020304" pitchFamily="18" charset="0"/>
              </a:rPr>
              <a:t>、测序数据处理包自</a:t>
            </a:r>
            <a:r>
              <a:rPr lang="zh-CN" altLang="en-US" b="1" dirty="0">
                <a:latin typeface="Times New Roman" panose="02020603050405020304" pitchFamily="18" charset="0"/>
                <a:ea typeface="黑体" panose="02010609060101010101" pitchFamily="49" charset="-122"/>
                <a:cs typeface="Times New Roman" panose="02020603050405020304" pitchFamily="18" charset="0"/>
              </a:rPr>
              <a:t>带：</a:t>
            </a:r>
            <a:endParaRPr lang="en-US" altLang="zh-CN" b="1" dirty="0">
              <a:latin typeface="Times New Roman" panose="02020603050405020304" pitchFamily="18" charset="0"/>
              <a:ea typeface="黑体" panose="02010609060101010101" pitchFamily="49" charset="-122"/>
              <a:cs typeface="Times New Roman" panose="02020603050405020304" pitchFamily="18" charset="0"/>
            </a:endParaRPr>
          </a:p>
          <a:p>
            <a:pPr marL="742950" lvl="1" indent="-285750">
              <a:lnSpc>
                <a:spcPct val="150000"/>
              </a:lnSpc>
              <a:buClr>
                <a:schemeClr val="accent1"/>
              </a:buClr>
              <a:buSzPct val="68000"/>
              <a:buFont typeface="Arial" panose="020B0604020202020204" pitchFamily="34" charset="0"/>
              <a:buChar char="•"/>
            </a:pPr>
            <a:r>
              <a:rPr lang="zh-CN" altLang="en-US" sz="1600" dirty="0" smtClean="0">
                <a:latin typeface="Times New Roman" panose="02020603050405020304" pitchFamily="18" charset="0"/>
                <a:ea typeface="黑体" panose="02010609060101010101" pitchFamily="49" charset="-122"/>
                <a:cs typeface="Times New Roman" panose="02020603050405020304" pitchFamily="18" charset="0"/>
              </a:rPr>
              <a:t>从原始测序文件开始，除了测序文件的分析处理，软件包本身带有相关的绘图命令</a:t>
            </a:r>
            <a:endParaRPr lang="en-US" altLang="zh-CN" sz="1600" dirty="0">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2747" y="3165841"/>
            <a:ext cx="4239086" cy="2061601"/>
          </a:xfrm>
          <a:prstGeom prst="rect">
            <a:avLst/>
          </a:prstGeom>
        </p:spPr>
      </p:pic>
      <p:sp>
        <p:nvSpPr>
          <p:cNvPr id="3" name="矩形 2"/>
          <p:cNvSpPr/>
          <p:nvPr/>
        </p:nvSpPr>
        <p:spPr>
          <a:xfrm>
            <a:off x="-143239" y="2376161"/>
            <a:ext cx="5858239" cy="830997"/>
          </a:xfrm>
          <a:prstGeom prst="rect">
            <a:avLst/>
          </a:prstGeom>
        </p:spPr>
        <p:txBody>
          <a:bodyPr wrap="square">
            <a:spAutoFit/>
          </a:bodyPr>
          <a:lstStyle/>
          <a:p>
            <a:pPr marL="742950" lvl="1" indent="-285750">
              <a:lnSpc>
                <a:spcPct val="150000"/>
              </a:lnSpc>
              <a:buClr>
                <a:schemeClr val="accent1"/>
              </a:buClr>
              <a:buSzPct val="68000"/>
              <a:buFont typeface="Arial" panose="020B0604020202020204" pitchFamily="34" charset="0"/>
              <a:buChar char="•"/>
            </a:pPr>
            <a:r>
              <a:rPr lang="zh-CN" altLang="en-US" sz="1600" dirty="0">
                <a:latin typeface="Times New Roman" panose="02020603050405020304" pitchFamily="18" charset="0"/>
                <a:ea typeface="黑体" panose="02010609060101010101" pitchFamily="49" charset="-122"/>
                <a:cs typeface="Times New Roman" panose="02020603050405020304" pitchFamily="18" charset="0"/>
              </a:rPr>
              <a:t>单细胞</a:t>
            </a:r>
            <a:r>
              <a:rPr lang="zh-CN" altLang="en-US" sz="1600" dirty="0" smtClean="0">
                <a:latin typeface="Times New Roman" panose="02020603050405020304" pitchFamily="18" charset="0"/>
                <a:ea typeface="黑体" panose="02010609060101010101" pitchFamily="49" charset="-122"/>
                <a:cs typeface="Times New Roman" panose="02020603050405020304" pitchFamily="18" charset="0"/>
              </a:rPr>
              <a:t>测序数据分析包</a:t>
            </a:r>
            <a:r>
              <a:rPr lang="en-US" altLang="zh-CN" sz="1600" dirty="0" smtClean="0">
                <a:latin typeface="Times New Roman" panose="02020603050405020304" pitchFamily="18" charset="0"/>
                <a:ea typeface="黑体" panose="02010609060101010101" pitchFamily="49" charset="-122"/>
                <a:cs typeface="Times New Roman" panose="02020603050405020304" pitchFamily="18" charset="0"/>
              </a:rPr>
              <a:t>Seurat</a:t>
            </a:r>
            <a:r>
              <a:rPr lang="zh-CN" altLang="en-US" sz="1600" dirty="0" smtClean="0">
                <a:latin typeface="Times New Roman" panose="02020603050405020304" pitchFamily="18" charset="0"/>
                <a:ea typeface="黑体" panose="02010609060101010101" pitchFamily="49" charset="-122"/>
                <a:cs typeface="Times New Roman" panose="02020603050405020304" pitchFamily="18" charset="0"/>
              </a:rPr>
              <a:t>，通过对基因表达值的聚类，将混杂细胞区分为不同的类型</a:t>
            </a:r>
            <a:endParaRPr lang="en-US" altLang="zh-CN" sz="1600"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0" name="矩形 19"/>
          <p:cNvSpPr/>
          <p:nvPr/>
        </p:nvSpPr>
        <p:spPr>
          <a:xfrm>
            <a:off x="6136088" y="2372465"/>
            <a:ext cx="5834995" cy="830997"/>
          </a:xfrm>
          <a:prstGeom prst="rect">
            <a:avLst/>
          </a:prstGeom>
        </p:spPr>
        <p:txBody>
          <a:bodyPr wrap="square">
            <a:spAutoFit/>
          </a:bodyPr>
          <a:lstStyle/>
          <a:p>
            <a:pPr marL="742950" lvl="1" indent="-285750">
              <a:lnSpc>
                <a:spcPct val="150000"/>
              </a:lnSpc>
              <a:buClr>
                <a:schemeClr val="accent1"/>
              </a:buClr>
              <a:buSzPct val="68000"/>
              <a:buFont typeface="Arial" panose="020B0604020202020204" pitchFamily="34" charset="0"/>
              <a:buChar char="•"/>
            </a:pPr>
            <a:r>
              <a:rPr lang="zh-CN" altLang="en-US" sz="1600" dirty="0">
                <a:latin typeface="Times New Roman" panose="02020603050405020304" pitchFamily="18" charset="0"/>
                <a:ea typeface="黑体" panose="02010609060101010101" pitchFamily="49" charset="-122"/>
                <a:cs typeface="Times New Roman" panose="02020603050405020304" pitchFamily="18" charset="0"/>
              </a:rPr>
              <a:t>甲基</a:t>
            </a:r>
            <a:r>
              <a:rPr lang="zh-CN" altLang="en-US" sz="1600" dirty="0" smtClean="0">
                <a:latin typeface="Times New Roman" panose="02020603050405020304" pitchFamily="18" charset="0"/>
                <a:ea typeface="黑体" panose="02010609060101010101" pitchFamily="49" charset="-122"/>
                <a:cs typeface="Times New Roman" panose="02020603050405020304" pitchFamily="18" charset="0"/>
              </a:rPr>
              <a:t>化芯片测序数据分析包</a:t>
            </a:r>
            <a:r>
              <a:rPr lang="en-US" altLang="zh-CN" sz="1600" dirty="0" err="1">
                <a:latin typeface="Times New Roman" panose="02020603050405020304" pitchFamily="18" charset="0"/>
                <a:ea typeface="黑体" panose="02010609060101010101" pitchFamily="49" charset="-122"/>
                <a:cs typeface="Times New Roman" panose="02020603050405020304" pitchFamily="18" charset="0"/>
              </a:rPr>
              <a:t>ChAMP</a:t>
            </a:r>
            <a:r>
              <a:rPr lang="zh-CN" altLang="en-US" sz="1600" dirty="0" smtClean="0">
                <a:latin typeface="Times New Roman" panose="02020603050405020304" pitchFamily="18" charset="0"/>
                <a:ea typeface="黑体" panose="02010609060101010101" pitchFamily="49" charset="-122"/>
                <a:cs typeface="Times New Roman" panose="02020603050405020304" pitchFamily="18" charset="0"/>
              </a:rPr>
              <a:t>，寻找差异甲基化位点，区域，以及注释到的周围基因</a:t>
            </a:r>
            <a:endParaRPr lang="en-US" altLang="zh-CN" sz="1600"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1" name="AutoShape 8" descr="data:image/png;base64,iVBORw0KGgoAAAANSUhEUgAACgAAAAWgCAMAAACl3urtAAACB1BMVEX39/fq6eYwMDDv7u5mwqX8jWKNoMv////t7Ovc2tXe3t2empFERET+/v7y8vHl5eUjIyMsLCz09PQzMzPr6+r29vappaPp6OgTExPMzMwaGhomJif9/f0fICD6+vpta2YdHR0oKSnx8PDu7e0DAwPV1dNubm7IyMdQUFE+TV/S0M9VVVXEw8JlZWWzu85ZWVlujLGRjozZ2dl1dHRISEixsbFMTEy3t7d6enphYGCrq6ujsNOGhYO8vbxCi8qBgYE9PT2S1L84ODidnZzU7uZdXV2Xl5eSkpLBwL2aq9GjoqKTpc7j6/ONjY14ya+HiIf7mXN/fn675NfTsqXt9ffX3uwnNDvK1eqwvdvT4/iKior6lG0zP06cwOCf2cdMh+1ZYnJ/i6NcTUhIVFCq3c35oHv+zLp/W05PbGPK0NjwoYFrnOzYTy/+39RrgKPEs7+awabmsJSGsfG/zOb/7OX9on/9vKNbcY79rY7CJR8xMTHnoY8dTYdKW3LnaSjT2uCuYEKfqbQ9b6amxfSyv6NGe9z6PRthMyZMj3nUcVFAesD7ykHbf32MSTWGmLm9eXcaoF+YExFNGxcrDgvnjimIxKb13J/myLvx5c8Rruw5bVtMuOcSi8Rqw7QtV0qRXAbNlY5Sn4ZZr5PVoTwHgvJqsRfwy3T5ugr76IezlE2PrUymxUJ2cjXT5MHpAAEAsElEQVR42uyc8U8aSx7AVcODbq3bwiJLq1pxAAMYoxQRSg8OTqBWQpQYfG0af/Od120T0Pbdao8afYFw4j1BDvAwoXkaqpf3R76ZBZZdWKz4XpKXdD4r6+LM7A7D4nz8zow9Ckw3UIReAoLCLYPBYDAYTJPeXtwGf2p6xE9NLg+AeFymb7tZyFgmzTDpTIxsTSDUo8OtWw/RzNZrn3kZDrtc7uXl+fl5q9VqMBiGyDaPNIURJnwDYjAYDObPQDrSXX5KA6Gkwx9UZI/NQtg9yZOurj19uvbpD67/olvAIn4/uxRAYhrwTBPf8J8tu9D+GPRgmN3eFgEclYBsNtYzJ6nr55lQUBRFBIZar6B1yhG/3wCp6EG8HC8fRHEMEoPBYDC3JsayXUXsyK2DeDx+sBWNrq6S0ASFaXdYlklwMCx7p63o1lp0aSn6dO26s69K/1hLdiziHpTzDLrxG9qdAAZpAHLZVCp1lM0BQAe/1Ta5g4J/TMMB08Kbl5IUwB6BAAZIy0wLwVlDq/+F5RMTlEYjZYA+r6oFr6+TqCqi8fJpGXJafh3FNzMGg8Fgbhn4YGXJdBf5l7ZOERcXF+vrb95AEfyb4FzZmv7J0I7NiuMTRpvNWcPmtBkl4xqb0a0O8cGwy90x2uGWf+SRYwHsTgA5/2MR2RxLf7sGWOTkL52sRQDh0VtBIkGM9sBtlH9wTwliopHBpQvkWrhLLLT7H6UhSZKQMECPtjm30KTVGi0Wu1e6oqXq6/LZ2S/I/07P/mL5qYRvZwwGg8F8HacafdV1jUnvFnvTyVev2CIRyTAZcY9YEVHkNe3glAda4MXpwRJfJsJC+ctzGzJA8SiwU36vGalzStRt6/nm5uYnac+zWqzkNQK4D3kHH1gAuxRAggYApFLZoyxywBR8Qn+To8BkPfTHfzFpQVicJHogMplM+UEm+8AdwOeCCKAbCuA/ZGnI0dF7Jgm33N3Z6Vb/q+kfMTvbboAq/eT4A0RfX9/OjkqlmrSrpOpJUa+YH3/819X/z9Dn7+zf/wl+xgaIwWAwmBt0/WqFuiGAFJNMJln2VUKWYFl4uCvsaIqV7WIEEovEYrFisdg0QE4Ay69foxAEMsAyP2hLZZjE+eUlCqDk84kE81l06UU51UAjl5iqR3168V2NF69bx4F7DbrrBfAd2t5hAexWALn5f1k2xfkfi0KAYPomZ3B4a49rkrvmVoX+IP67x5tfg91WAYQfEd0/4ceEO4DPBRHAZZ0/l/nAQPFjj3Yz6HvOZxI1pCks12iQ/kH/0+vbDFCl31lwOBwL0+bJuScDHo/XY1NJ1zTNJBL5L/tQAM8gTwuRKr6fMRgMBtMdmaQMkUig/Su2KEgqVkrFq0qlcnV1dX5+XhosxBoGSK1A/XtKTEz0btUMcJ2fh9QLO6fzapUtFtlzaICiIIpC4ZNPTCjqXaZcaoKTBvaNswRBEJtr34ltjwyMaQ0SAiha/oEjgDxeMHIjAaRMAORSqRTbIId8sOkmJA2MnWUtsCyRsOBBe8mkDhhQ2NFjv50AkoYRAMYdHStyMyaI479zBpgpUopSFd7x54f5wxL/pwlJqNXqhgC+V6MD+JxoRgDndXdz6TRaQ3yUZTIZ2JIni0aBAFLI/3j9sw2ZWg1QpffO+33+QCAUdi/PWw1PBpzSAkimE1AA8z8Y9pH/ne1vXzbricFgMBhMJ4RDwIpIUpZINjYZK8h2p1IqxZAA7u3tQQeMFUtXhboBLkEBfKHRIVbjyAB5AZwopfP5/GGVHR5mq4fQANOirskv5wr1o+WScn+HnlihWUNxwOeicUgyPDSmH5MQQPHyj5sLoAHcp1C/ToPwLdRCwAy3dnam/XX4dmjwcGFWIp9tB9BT/Gtp5mspwWvRTerKY63p200FUOECSP7oXD0AyI0BA1fzLaPHpzoLoCTdeFf9ldJGo80L630bAZyjAxaL3/x7K/LX4+MfGIaJrMbX1+OrhUOOAp9MEEqlUr2xsaF8u7HxVokOIIJ/A2PV+U5Q1JBls/WmPBl6JowAhuXGmv7ZbUHTqNLmlIdbBNAz5XZx7mcYm3IseOcWpQUwwvlfnpHNI//7+PGnS0E9MRgMBoPp1PULhoAVJRYKYFK2DXeJRJIRZIP+d1US8TkWq9TSVk7LWzrdIOwBB1fLQgFUlBjkf4W97e29QvUc9lIiAQzIB3nkgU4VXHu+SZCkQPYC1oDLqTHMQgGMZGvwcwvFyz+6EECaRpMQQ4+vkarOaiESwCBktj1hccb2zP9Q1Z4vCBxGJ21uz9dSgteim9S1VQBFDXidAHo4Acw2F4KwKRo0zUk1FaDRmcwDhvu01yI44IeAfX0AeI0Kp5cG90PwZ8ggrVwS5R4BD1Hc1jywPAJ2YCGbCoCRl+1vBtwZ4atDhRrn4U+s8D8A9KS+U2FQX2rrB6hx7SDYyFevCF/cPPDyMRiYte+AR7b2Bvnl+Ph/e0xmdZ1jtcoJYHNslUQCqFxZWRlcikaXlPDjAG9/tSACaNUtntRjqNAA0XYyZBcLoNZCBG3PtD3Doz09PUZjqwCansyHdKGXNQeccgyYfdICiAKA0AAT8/tn+9D/ProuLw/xrzUMBoPBdAORZmXJZPLD9gbcy5KsYNJTJRIpFTiqaItVq6Wrq5oAUt+flknlUlSnhNvB6WlTAClOAC+306U76e3LQySAwhUdIbla2UAeEiTofXa73db4QrsZwcDjmHEsqLlnIKYIBTdTEU1bFAhgbfUHN/vv5quADQ8dc/Dbg3kkVe2iIlILoUPU7Udgp+C6yywDTVu+SRTP8wOtdL7mEa9Forp+hT4u0NhXiwCGx2kA+kK1gKBvHD7aBRCAmrekcnRjHDgL+LoGgZGkkaqbgUGjmaKJ5kFDAENgXqv1WxSLPq0pBBYbgTeUNA8CpkV6GpW2kuTkIwVJj2n1tiFJATQBN1eIP0/jxCHabwoOPNJ0KPzYW7NvkkaDzmZv8yK1ijSKK8y02WJ/7PHaLE9oTVvDHUN+3SvGawIYL9VCgP1iAYR5qPjFRVz55cuXfhQBbM4BNPQPnbQwZBMLIBm0KKH8qdW6kNVgsPpbBNA4OW0w9KPon8P8xOPxTvulBbD2T5byv8IbH93v+8XLwjn+VYbBYDCYryEYAt5lUdwvmXy//R5pFYoB8rMAK5UKFMAPhVghBu0vHA5X0aLgmuatnJaj8fX4Us+bLfX3ZSiAjRUbvcVE/vywMPpzsfjzcAGNARebkwBt4bC8p4FaHg7zcRjNS6NdH9QHZ+ubPmjXh/k+2u6YdQwO90/pHQFFNim/l5TLk1mhAHLLP7jYHxoI1t1QAC1Ar3gG9Eiq2kRFrBYCh2jYjzACSINxt0b6KsadAfTCgVOY7yEaVJ4FgXpCM5/4qKlForp+hemHADxQTdcE0DwyMDcOQAgJIAAeGgCthACCx1lWTFMAkUMZ+pBYIWciaVfzoC6AFD0mvPzcb+yd/VMbxxnHwZpal7PMATokHTXGcHsS1csI7hAnKVJRpCLdqGVuiMc0YRJn0h86rauS2GnjUSEqTQmti0kNEIxNZsDGFkb0j+zu3tveSQBupzPNzH3tkVZzu8tyQtJH3+eeZwkADIYQQc/Ctcd6sTkXFUCgsx0LT8gYUKwQMJzHmJgNIYKlQbbzYD41BPqSFUjv0i2WEkGZMvvhhZjDqdggXPk0gPgeBwrlkAcB4JMV/hNdHg0Ara9KNLKtDQDsgQBIwceEAzgcDGxr7vTWlna/nc3aAbBfFNEXoJ64FOCiUS4Qtn0H8Mdjw5IkeaRwYiY2NuXzZSY6ZwHXUKGl+qThe//kzfqbFfdtzZUrV65cXSQzBMzXIP9hQ01zABECrtXNSjBPD/TQ76qqyiqvwjvdzWM/3N9/gBKBP3n26ioDPxBNAKTuN7ADeHj79uEfMADeNx3AeJWe7ic0TVcNK00oM3mFVhilWwnCW1oR80xZMAZmkl3JLjE1w80kRAiA3uuQAW0A+PU/UPYHAsDL7wQSHqSKaSoZC0KoagcVO1oQDGHQD8EflbwcBh2vkwMATKLwqeKXIeyZ/UCa0m/xAasf2SKxiFzrhSKvARQpOsr1Aj8GwCxVBaDSCQAB2LDxn+UA0siJiwK4yhimumLSaugAyBkQK2RGBkOgSACgdiiCzpsPNxRI0AVJbn8y0BqQ0YjmNOYxJo7qW5RUzhhMscrsTGhIwOA3h+LVRj+8EGI4WkQZsIi+sx0dwCe/MQFw1AGADI2uXn0BAfCvz549QEcp+JhwAIeZ7PbKigaAjzYwAKacADgq06MeDyN9BvmPESOfSaQ97s9npmIxj5ED7L8yrHZ2AGuQAOu1DZ3/5n3rx8euA+jKlStXrt5CSwYA/ujXDZ3/CAuQP9Tr/6m8olaFqqrwBn/8cn//C8h9uA7gN7DxjQmAS7XGznpzb+nw8dJe82inYVXSoCs3ubxM/uO6JnQDRcn+5eHy8sNvgwqvUJgA83TWNGliY9yYkA8kleSUsLkGCdC75gBAzH8IACO5y/7uEKrKgyKQEVR1ABUbWhAMYdBPG8F0Kp0XV8pDPratnwWAbf1sI0wsItf6VgBYHsLrvoUehlA8F0x3BEC/V9kiXMBbJgDmtF88ZgCgP2k1nADYV0xFhRn/+QBIxXNTYKbdAYzHo6w2yJzHmJizjL+Og3VKhAw/NckOhYl+eCHWcB0AqY4AqDmAT6KOELAJmYyI85d6evAt3vQNA6A5QYJOba9A8NuCAPhPhIGb23LADoCjo8FsNBKZDnA9pdF+DxMJkBc0+lOJ5AyfTPI8DxHQVyhKc2c5gLVGrdE4+NXKzsnyR/MnLgC6cuXKlavLyAoB83uPDATUVV+iTEuDZQ/uHZ3snBypir4/gaKaDuCzd4MfX/3zb/ef7f/cBoCPaygG3Ly3uXmvuY4A0DQUs3RX/kYXoRv5m6L+OZxd/Eptff7tw0UFi1beyYtx8zM6M5maFFKlWCqWQCFgqBsOAPzaAEAuz+VL+eDlAJAJFfqocwFQRwuCIQz6cagK4mecbCC39bNCwJ36WS0Ti8i1vg0AxgH4U6U0AgZ1Hox3AsACACN+eE6T21olwM2tEDCSQNjeTBxqAYhUDFlrNMhZDUcIWIOqgr9zCJg8ryoItgGg8VQXrXmMiYMhkvnaB1udUmDWLGCD+uGFWMPPBUCUBAL1nZ4E8qGWBPLGPEyLiPlevnzB7q6v76IAMQUfEw5gRkxtb22sIPDb0u6BEwDRgKyqSlywH74EPd00J5EAmA0XfBD8Csj+81/pG0mnOzuAhzoBNhobvo/m54+h7rtva65cuXLl6iIRWcA8/xQnVXz5+y8x/9XsPtbBfVQO7ehEFeRcOZcXVAOMfrb/6nd3WIYJfvwBzdgA8FENEyCqA4j5r2YmFs8OdOf7iY1Arvfnuwf0RJDFr1rXrl49PZU+lQ0JoglI+UK5UJbLY9kYjQHQeQ0gkQWcV/JcXFUuB4BUGMxSjhBwOwBCgCAYwqCfSzmAUAE7AOJ+nZJArH4BAgA7rPVCpQEu3IeIrwRAFRXyOxcAIwHZKyfgE1LxJxPJRAIQZWCy2plA6RWx0GQk4guJVsNIAlkAcyhXIxhKsKyKws3pUERkHEkg+nnlpLwQ9/VS5wCgNY8+MVUBUiSanaHPGOyfliOpKYx0IwD9HLOfthBj+AUO4HeaBfieVgZm1VkGhhE9PI/ixEzz+LjJQ+jq5nkP4QDORGWg7QC3va3fy1U7AMIJ4tkBOhyN9gyosodWouRewf6ANInlwxHgef+01NkBfFpHBNio/604D/Wv4+Od2lP3bc2VK1euXL2NdABs/FHzAWtB1gGA946OcmpVUHMnJxNCVVVNB/D7dxkmguy61fHvlxc5Y1ytXkM1yhAAojrQ8KFJajfpaN4WA47SNzUeCT5stcavfr56erpoAeJNK5ejOFfMTJfGSmNMhyzgUWvIKE4C8QqXwCQMVYwY1KCqDVQcaGExhEE/lhJlWQ4DZOoJ9sq+4XJenh0cCVKUUpTJfrgMzCAqA4MPWP2sVjsAmmu9SFUAQv4cJj4OgJG0H5wPgB7r/NE07eUAUQh6Uqet2BAb800PAq0MjN4wy8CU+3C1llRfqDeTgcwiFjqUgdHOqzA5CEKT3HkAaM1jTExViwD0ZpgzBqeLIRAqYI92AVu1Zj9tIcbwCxxARgPAJy/fp9j3X2j8t95NACAP5QBAnnAAk5zszAJOlewAyLIK1x8UwlHRw6TjLMPZAbA0B4UuYs1Bqaqa7gyAFPtII8CNwvx8cQW+2hobe+5bmStXrly5uki2QtBLa7YIME0QIEsf3G827zVVXhCunTRPyoJgXAR4Z//Vq59+sNqCet16/eT569Y7On3U6+ijaadRrzfQTnC1et1IyUgPCE41B9LaseXW+Pj46elpa9na1SNnlSxJ+mfozPBUZcysA2jtMWzbCQR9bEKVLgmAGD4dZWBIALTQwmIInX4IAETFonF2b8qOFeEfAzCUEI0DVj8qe0UvBI0PWP2sVjsAmmu9SMFMCICERnylXnBrrnA+AFJdJgDmQpK3Avx+/3D7tDGfs/F/qPAQ+58OZVndAsRqOQ1AlsFPy927d9m93d09and3F/0o0XIAk5FKilQ2m5pwAmCknwoyjMTR3eFoN8M4QsDl01NJCg+jItAZnw/+P8MBZJ/W6xoCaq+1hmMLb1euXLly5aqTbHsBP7ID4G3G+gQNige4DKCqVoWJa4cTC6YDSN158AoS4N9fW1LwOHYwU19bqzV01eCMxUF9xnS/oGR1BbIBKFno1wDQs/xpTh1vnZ5eWybw0B5UZYYnc1MM5dEcF5Ynj+UigUAkJ5qi/2fn7lz6yd1ifkB/BWaLJ+LyXq9f8nqv8z9IAKTzodx/MZx5YfLfc43/msQ+hrSIdrBG+KXpF7hFJoGkymnJVE1KDqfVWSI5XFC9TD/EP4aZC3CMSDM0bU8CKaoLKi4CrSsshc/YF4U9xACoXwjo3G/RlStXrly5utj3QJf913BYFd7V648Z4hJ75sRMA5YXyrmIdQ0g+8U+JMDnBACu4nFibyzh29DcCWT/bfb5+4Z0R0saFUpemyrCqO6ALC62/s3e+f6mjd4BnDgvvswjdQwOns/UlUMxzMBSmZ/lQkGgEMQUoeikboo66U57cW+i9uUpKJdmUbVsd8tVJ3W361Zp3Spd2979kfc8NgaD7RYIoenl+7FxiB/78WNj/Hz4Po/hx9pX3R8/u/+W+jlUzrsFS2hX6I0f1mDf/hF/PwIYan1IHwOGT9cdBrjJAqysBz9IAeRvpsXzvBceDgTwhSWA3ztPP1MABdEc+88EwfFZI6pV2tVqqURjf5Vop9NsNveywy8ujLNd+xiHcw8ko6AbyQeaI2Ap7EQikbuDR49OdrwDmkLi8UE/CEiGg2NdwCsZgiAI8k6cTcBL//hElzKPiQEeRAvVT54/dwpgPC6yCSnTdt0FHBTEP/zx93dGBNAMQrC139SzqTrD9CKNeij052KKv1nr15G5eLwLQWFpiQZBWNrdrBaP9wXw48PP3nxx0n1z8juvAi9xLI3rhbSQO7SX6WaI+bXNYcLbPy5MAD8oHALoNEA//7sSPBwJAP7g9L9+BNBWQLH/zCGAYjS7MUY26ng3CYVun82c1v8i6ELCYZhJbfX6CKta0iekzLV3rU9uZPj28xKLFzUEQRBkgqrf+VvAImfoyfb+Xw8el6oZ3WBFdzBBcH8PIJ3LPXw09L83CWs9fYe/+ZHaa4RS6WK+znx0U92xb4zQNC03GgEkc+xO8N98uXnrm1uf3gp6xDJE4n+6lJTSxRTrivB0E84cJ7r9AxkXwGB82A8QAvEre0yWl6x+gFb/v9F2VU5iOY4bR5/KvZYMQ8qUCp3tPU3TPtVyzYLj9w6FRLs00omwUGon/EJ7nF55fPbtwcHZ8fGvk+h/CIIgyNQsEb1K6A8O9jNJKWGwnOhV5XS77W6cPJx6JQSXlpKZzKPm/05Oao9+ZdeWQrK1QX+A1vwOY36jlXTkx2Wzty22TDaG8Q3h4/uHh97xPxpvNCOGiZLhLlyzO0ITX9FZBJC4T1gBAFDCy1f6qAjsP/9P7wD54bvxbnVcpuqiVJVm6vXJGXq7UKgmE+zICW0Fuh1dWd+WOf3kJkn0I1swjmczgiAIMn2VJ3IcazyXDIOl+ucXcuh2PYJrQlAQOO5hgh2tLVlSvUWjhfY04RFBiC8vB6fvyzRaZ2IsZFYBRCzi5mkddzuVOGZnFhz2vkMQBEEQ5AMSwCiCIAiCIAhypQgwCIIgCIIgyJUiUA/VnSMZPMaLJz9nivMlNWfSC2Bjvmydg9tzJrsIbngNrlG74UbzGhZBzj28J8oLYPcc1NycJ7tF7O57eiW9TqqFnMwebyIvPN6T3sPFM+/L3HkuuXO++i+iwpp3JTtnByjOWVEWoVWeOjcifO+OAPZ6Pc+ZsxKZLw2fwWvBcxBxjFPnVHeNs1OfjsboZCGEXOOky4Xcg89p7bno4j+55Oe8YP5yURwfFkRqfCSDe/RaL3XhFL227F0+124sCPfrdonOqdCcq778+6pGJ71YeS052TUyNPm1dO7MXnHMXrWdu6aMDB/nqu0bfgYxiWick5nFamJ5G40A/lJDm5McngWVY7YCT/4qX0y5ncPEWyZ+T5ccHyfcF89t8F7jwg7C4GEdh5HDYh+nyV6jS/XqTlY4fI9f9qvL+V7gS3a6vat8PcZ7md740Otfd0Yek8OPDVOtOuvFym/XPK6l02Q3vFBdtlcXDeJyNAFjKziCIAiCIMjVAgUQQRAEQRDkCgvgvfv/IXxRx6OCIAiCIAhyJQTw9Ms7z+5QA/zTjR4eFwRBEARBkF++ADaOyrnXf3v69OmzW/96jccFQZD3gQTc3LMbTqbd7LYYg4L/WhEWdi/iIHSghGcCgiDzRF1dpX9WV1W3AJ7uHz15cvKM8NX3r37CY4UgiDcFgJU0+ZsDgG0mA7GQJS2QpUkAChcNDT5Y7uhhJdjWLkYAR0syvQCaxQUI+202C2AUav7b3wRu6uaSepRVYsuZLcesMgAUGSZd5VasYoQUuI3nGYIgM7DaxzW/3V61p+MCeHZ0dPTk75tEAE/+8uq/eAwRBPHVLjMsljC1K2e5VyRIZYgkhcMrAGyjbzsGwEoAAKJvy7AXGT7neX7WknhhZicB25/4CuBws87CdAFSsupfbg52pv5SoiqAkVQgMOxrnVqzBFADLmwJoFqCNp5nCILMIoBtEy8BbK+utj0FcJ8K4OcnJyeHh49evcBjiCCIr3YpSp7JggKww/CCGQbLAezxNKkoRyQaDDQpARQacpEFyDEVU3o0AI1hynpYYfd6ZuQtx8bEYZLlaXY6yTVN5+eZmulIby0Jw+zqawrbbDBFS+wUp/uZkz0jHFtL1Bzrp3inI9LCaIOtZ8xcNgfZZmPQYhrsQG+ztGCOzZoZGAqXs/Mn/5dZhS3T5zkpHBMqVFY5WW4BpOyFGmygZO5coyHrlgDyGsTwZjwEQeYogB4JQwHcP9o/++0h5btXr/E2EARBfAWwAh2iRxVTAFum7mVAaTB9AdRtAazHQFRlWd4ASDJpoB3mqiBEmCaAnjF710mgxEShNUwy22IH6SSDPSYKUCYqyb2rJLQVWmAB9Ehe13UD4Nqg9dcWwAKXqRrU6UYEUB0sRwujDbbe4QAMPTfIlmmBslGBNdvdmnCNBgCH6RLElGQYlOJAAGPLJc5U3hZAwBBJETY4SGQCSsveh14BctumAPKyLYBMiBozgiDIDAJIG4A9BNAyQOf8EQE8Pjz89+G9e19/jRFABEH8BbAYC2dhPW1qF5G0EpMnE95MCqwBAGu1o24BlIhd8WoMBEaVQGLqAdjmQzHoyHKXRvckgD1Z5gdJpqcN0/kEVBnjGpEx0W5F7tGfaup5lYSUQVLlJkCOqJRaBWXLFQFsyJF6iAV9uCeU0mARWpj8YOsqDTvKIUe2SQiSv3J/9SoYZJ+Hm6UZZOUbALWBAEJKjqyT7ZFMjIYsE3VsFFYAwLjN93ekBhV52w5v2gLIx3yatBEEQd4lgP3JxALIn+3v01bg49Tdn16+xD6ACIL4CyBTgjBsp0wBVNug1FsAW7ZRKVynYXWN2wDib5QYiAyfg5V8jbZtatBnl5HgmkxsbZBkmpgjvQXr9ZUCy6XMMBolTRNqXiXRAGrE3wCijKyWQMnKLgEss2a+nJ8A0sIMt04FMCU7slUbAhBfs/v9ZUyTdKRLsCyrRas52hJAUVblDCj9hWSZOp5YjFRASVk7klISPA2ijgngGrTwREMQxFfzVv1v9vCJAHo0AfN9Tg+IAJ6d3r1798XLJ6c8giCIJwWAXgog0KBxN/J/FmCPA1a1korUc2RryUYMhB75exsgw/PMOmxL0FZ5DaDabDZbrQ1estYbJNEZznSyZgvKFWhCrGHlaXrTrldJqGTxfBGgQ1NiGi0EzW44Sa1AoqwZIA73pGiV1l6ElMCx9U0ahHRmWwwASI4DQVZyppu5pGhvSAsJgmSaBKW/ED0k1CDlNMCmtSM5UNbWFIBAlabqwJlL9YZ5IAiCuLje7nPdJ8Vz/vXrIykDAeQPaAjw+PTs6AmZ4tFFEMRfAOUkdNSUJYCqCGGArlMAVWtJtQRQqPNpFkAj/3VAAMiqtAm4RLUr1xcvR5I5w5HOBOAahHIQhoSdpyP/0ZLQtlqe/5m9u+tpG0sAMJxTpJp40zopKSQxQMweE8YEwYSaFKvZjYgKTKSq6s1ohGal7v1obketmJWWm5FGWqTpL95z/J0PKKUwHdL3sRNcH8eEgMjbxAnhc7WB8Wgv3Gg0APcMY82uVK8IQLUy99lf6GMEc7tdMI3OqjFIbohTY/V9JT8+GYDGduVZwfAq/WWj01djlfereus3hvE8+kLSxxvb+QBUcXjADxqAGwRgbMolVpLzJACdxId376Jngf/z0/8cAJguMIwHTuXQCbNLrzjWz/sexkP7+U0XOnpInYa2+tcztbCkVx8ZhtlrPTEqTsswww3ToXBFNu609fq+Gj1K9mmX7fL0a6IibEm1Zt3ZNownnufV492lZ/pIvGNvOfpMI1c32y7/2fVTwLndOr6x3n9tPNqOL66u9EsnPx7uYF8FoJPstbBqFlR1hrdRwV0yw89ptpaN6mH0hYSPl6rBku1sWdaqsWxZG47z2nhc4QcNwGWaqeteohxt2myW01UFO5YU4E8/vftQtgFgKp0wlXBJZ5f+2F82DD8Z2h/ZuPLae7I839uO/lU3jONwQb8nylz92LFVMo0ORSvScfs03LXqq5fXuCZ7+v1YjirJYXyr8e6ysw1z2TptGUvZ5eOrm22S/+zhMYDZbt8YxoZtt425vp1c6cDOjUc72A9fSpLsdbuzau7p5Y3W4+WlRfVJX3UKy0t+KfkiVAVGAWi/jB8L3NOvBh7ygwbgbhWyIwlXGr/98e7dH799aJYB4BK6WpKldI09uia/cX40Wgo/ZGdXDdmjm03sPb+QNlU5vzB2lrs6I5fPPsu0q5DtLX9VXhpPFsbH81c2Kcrshpi8CrlbNB3ZNAp9fs4A3K1cAJZXmo1Go9lc4VYBcFUCji3kk+qKShu5ZLx28pL2eGWWLw/Asj1RcvF5NKVlOHk2fnXtiR6cslt77OsZnGyP3RAj4yoAxyN1aiXHl0+v9YuTN/yQAbjrAFwBANyEbV85rALwTvYLAJ+v0AQA3MRKeeWq4bJdvovdAsAtKDQAAHdABSA3AoC/qCwAazfTGJ/ivX30MzeTaez/vsn0EeVoKq9MHEoTHkZz1YsY9ezoeZL9vZ6d7yenSnhKpnhOT7flx+iUzJdM2Rye7s430SmcL52yGQDwJ/jxm+w376VTPIenOxTfE4XzpVM2h6fbE98JJ3M0RffY6ZR9iO/ip9z36znqg8vkDi3Ov3aiHMfIx5oljZsxaQtdz2Rz3Sjc4gDMr5PXKL3xhosWcvUWfpySa8mx2VNrTH1nbDWryQlP0aTnT6unyWz6nESaUjqf6lc9p5Oeb+qtnnNTNP8SLbxVC7+8zU16/jw/R2cT003tRhMA4FLxr8qbmviVHf4q//lz7w/C+5Rs+vVtct+j737iO6TcpOebCu8o00nPN6jj8RS+cdpO79hPEZZMNtnRFFXntMxMw3KiH0cqK5eMzWl9eIWs9Ao1AAAw0xrcBBhTMKZ6tLy6Wnj69Mm99PRpYXV1+ZEBAACASbJgFKdw3fpJ1w/uLb97UnfdIgAAAMb9bWoAul7b99uuKf7++F6aF6arvwKPBAQAALhWALotv9uZm5uvinuqKqrzc3Odrt+iAAEAAK4RgG4vcNfnxb03P+cGPQoQAADgowHo9nxrBvIvTEDLpwABAAA+FoBuO7CqYlZYQZsCBAAA+EgABq6YIZ3A47sMAABwVQC6vW51lgKw2uvyECAAAMBVAegNzaSdNmQ5/NiQz0XJidYd1KwNKWXjWTtNrFcPZK2/eK0ae3n45xegOeQhQAAAgCsC0O11RRaA8kR9CKQKwCMZFp9V21Grh8MXtUbSiTtyZ3BUki+uE2N7W1/gMcDu+OtALs7PL/jOAwAAAjAJwMDLArDW39AP2+2rADSlXhSBDFQAqoVFeRRtdBSl35ZsX/o6DOvLPgnsBWMBeP7DD+d85wEAAAEYq2fPAKsAPG3qB/0GKgDFZvh08E7NigKwI/eijRaaYd/V5YE4lh211JaBEMGCrB2oPW2VXq/ItXR9+BRwPBZIT4gFqTZyNm4x9/yVXnyWBuiwPhaA/3pIAAIAAAIw5p74Vi4AO7IrFqWpA3CoFlUMHogoAHvyVXSEnQq/KAQdFYXf6qd5VSMuys3ht7UdlY21w26rnq7XAZiMmfJIneSiutjiLQagYzd6fsN+nwtA/2T0IcDz73YJQAAAQAAmAeifiFwAitK22NkUOgCt2pquQF8HoGmeLMi6iB75ex5tvFkTolRSC2VVhJV++CxxXWxJVwiRrtcBmI4tHIigtrmhdlq8zSd8S06jUdnPv5VNz88C8OJcefj7+dnZGccBAgAAAlAH4LA+EoDHDbM2DANQ7DSE2GpGrw2RsjYQowG4X9PHAxZFT/qiGD7kZ8mh2KpExwlG63UAZmNrjth79vpQrFVu95C/kjPaf8IbZgF4fvHw4mL3fPdid/eM7z4AACAAi0VvUBwJQFOu1awoAAPpm7WNMAB9v5U8UZx/Clj941RsNIRoy8gLsVWKNorW6wDMxoay0//nibTeb99qANb7Dx6UvPya4iB7I5iz3fMEAQgAAAhApTUwRwJQ7MsdEQWgVdsehG8LEx4DmMq9CERt3RcrKudc+aKtdeIATNbrAMzGOlIfV1hblINb7r/90mgBWoNW+gVenOknf3/X5//muw8AAAjAotvNvQYkDMDgmR8HoNiu7dtiIgBH3gbmKGw6IZz9eDQOwGS9PgYwHRPOYc0Szw7lrf7pua0H+65XenCQD0B/9I+BnD38B4/+AQAAAjAOwCD3GpAwAENRAHZl9NYvowEoduTW0XE/ykBTNprR2wXuD4LTkpcEYLJeB2A6Jg6kGn0T/7mRWzsE8MCNz3KvAhl9J8Cz7zj+DwAAEIAxb+BeHoCiKVtTAnDkT8FtRu8XLfy+lM6GmQRgsj58H8BkTBzp/Xb1c8x3zB14BCAAAMC0AHTbgy/8VzvuhjVo5x8CvOAtYAAAAAGYBGDQFTMZgN3xvwYHAABAAIbqx8WZDEDReeXxrQYAAJgMQC/wZ7P/xJLPQ4AAAACTAeh2j81ZDUDzuEsBAgAAjAWg1zuti1lVrZ/2KEAAAIBcALpuPXhVn5/ZABTz9VdB3aUBAQAAdACuuvV2NxgE5gz3nypA87+DoNsmAgEAAAEoC/7a2vNB21oXs606Z7UHz9cAAAC+erJQeLy+PjcvvgLzc+vrjwuPAQAAvnIFAQAAgK8KAQgAADALPuFP+hKAAAAAs+AT3tF5PABN16u3Wi3PLXIzAgAAzH4AWm7LK1qiWhVm0Wu5FrckAADAPfEJj97lA9BtuTr+qsr8fFUU1T8BAABwL3RuEoCW5/6fvTPaTVVZA3A5vYC6sexlp7jodtfsKkIAFjlSAIkEIgENCTFNzrnpXS/3K6y7vsB65jMzIGor2J7V7MTV/7OloAjJlMl8/DPzI1D3QxxDXggboQZBQAAAAAAAgJPgHZG7WgAF6QJV6seh8sUwF85vAAAAAPA5ybWqidRyKIxP908/SbT3C6AgdbD+oVL9mOrFcR3tlgUAAACAz4iQVG1kLkBhfLp/+mcRQBL/Q1wdAWTIKsLLi4suXA0AAADAp+S3qo38DYri8/3TP4kAXmg7/b/0t5JARoPbHgAAAAAEEPjUAojQ/rbX/vHJCKCgMAghonx0IWmlBlITlNo6gWW4UgAAAIAT5WgbBgIIAlgJ3mSCWgQQrdetBohecHzPo/52eBft7actBVC+KON/ZQjQyHOFo8MByVzgi862VLpCmIuh0H1ZeWTzyzima456M/4ukrV4TFnVu/Ljm4cBe3hzewDKNH+cL1fEPLWIoJA3UT4vVvQbcjYvgju4SAEAAIB/UgA7TpI4nb09pKX/sHQGx88lJlDeJyyARhwrzQKIHuP4scXZuCBe7BAHzfsi62qxuLKOC6DvHxVANF/sMUevBVBhqvQv5NcQHUckolhFBJX6wu7lBjo7w4J4+aLy5H/qv5f+9oVf5u54iddWASb+elbtiW4WTjH22cOb2wNQFEfRvMihAihjzsnJH5OpEoVED6NgKhXZAK5SAAAA4KMF8O9GAZSyTMyzTNrZIbQDTXKiN8yXBAE8ZQFEE8vaDwGGu1G2Rz5N+cfmwB3i9XQH/b5FAGMrTa34iAAiYRjHQwEdEcB4/7TxawG80NBm+B8i/uc5Uq2DDKdxVZlc5qiyN/Fyv/JgF7sv/Y3eGcW/Vx8Pvs42BRqN8Zf98d3hze0BtnjRgAjgZtOY93BVm2OhDJZdfOaoD1cpAAAA8FECeKY8Pz8r138/NwlgJ8txw9MXs50YYCRWbVgDgwEI4K8ggBI/M3nlUAQQOfwidmfD4cyNF7xzWNzQvTmcDOsfs00AXbKH2y6A6MLig4C3LlC7AC51awd9+VoA5W0KwNr/UO2Emz7gbjDCSyfAC058VXl2/c0ebxxu7G3eW9zjhTZ2Dm+yBwTQILdUWtStbqwScs5+NMUCmJGKCAIIAAAAfJgACs8/ylfSJIBORtudfrbTdPl1K8dOl37k4Bark0T+UqbKp6ztPjvN/IcE4S258LMRFPqpCSCJ68m2ulyqE3knxlcL4L2q6ynRK91V1Qazw1ZnzmZUAulft1UA8V7tAog0112t1yvX1VDrGMC73h53r8cAagLaZH+m/qdxJXQQIBK0skg6ClkGAZUzoU0A46tqZXZT3/t8tfHidvx4eHN7gA5RPPzRdafAVayrReuoMMigwzWpZYPIwLU0Uq5RAvdSAAAAwEcJ4PXzj2+XbA/7348mAUyq2MduLC+LtGqk09TPZSkKWFYK5ann46ZMfMgE7mxqJ5rsdFhxXUjSOoNCPzEBRIFtxbGrTjuqG8eWvRm+txVAS5LcyrD0ZgFM5Sk2v6FpTrX0iAAOh5NWAUQr3lImqjpRLH6Ffm4SiMJsAoDE/zwvEHOMw5FxgBzDVMMdPLQtnn7YIoDBOChXzr5O6jfHtC+3HvX3YnN7AKEUwCiKAiKP03AqBxGZSULUj2Xn5MTyPIqSM7hIAQAAgA8SwG/JN7yUkncKYL+w/SIkDVKRUAs8rxpCvK/o98j7lfOJ5CPZvoRSPzEBjO911bJzjsttS9Xv+ZcC6FqGwVeCpbuNAmgZHDZAczblQutYBNBsFUAUxJOVpc9murWavJxP8t5JIErZ4Ys4ifqf5zkEsYwAcoxSFklO+2JpFzB7mzcLoFYP/AvGyrsFsKQrdIx1UBvl/HZXADtzp6MtE5gEAgAAAHyMAHafM2xrSvYDv5oE8FAXMDvoeEt7fc32bBIsGfgye+YVD76/xMqHf6v32WqLsyG37qkJoKGnRe/ynGHOL3v/TnXjlQCmPO8uvhAWVpMAqsPUNTg5xf63up8NddScAkYlYwDV5lQwKLtaB6pFoomWGqy/Z+jNk0D4QwJYPf1DCbwtIh0IiD/aE8AsOyKAnZv7zXQo9c9tgb61C3hTF8nwv/6mikbCbhdwRk4uRJCDEAAAAPgYAWSfsm3z0yCAnUzs00kgL5sfzQ5ZZPsE22DFuSSgoKgihcieVgJItu7sDpT6aQkgM1rpaoHKZC+qboxezALGAqgo91UXcKMAzkzTulc4Gfsfb5nmrGG3+GrBpyQCmPKLq6aZIue9Oz4l4wknZsrf9c5/ahKIxJSP/kDcytkEAAPH2zwVuLx76Ya0CzihdaRvNAlg/4+rXvXW3W6A7/2TQPrRtBbA/u4kkHW4UUEAAAAA+AgBfH66a3GBvTQwWf5yKkcksj3boEGb64FPGs1aALcRQBDA0xRA5txT+QSrE0p4PRy9mgX8pi7gYjY0dWyA1P+Gs6Jht1C1yEDBydCcWaqBWruJUyyBr/uS/49JIIgrf6gByueEUZkMmulUNUSgxlVGABsngVx+/6MeKpiMd+pWNO7vp4HZ23whgLR3VyHaR9dE0gW8TQMDEUAAAADgYwUwfPLo39sWASwTQcv5jgHSlUvfYdmi6hm7tfFRb6ONAG7HAIIAnqgAMqNHlcTO0FItRq/TwJRdwH8RGruAGVk3iQGGHvE/U5cbzG5kWDS0R/xOGbVOFLF6PeuoAB6fBLJ5EAiDuBE2QCfQ6jQwDMfVjwIR6zQwKNivPL0g+NdfQXDJsu74kSSApt7Gf9mI4BR/5esieKQhwUOb9QG6dBJI4kmSQ7Mr4TUlp8E+kgjaoImgpciZSkUBs0AAAACADxLA/2RPDmL7TtJpEcBK+nYM0M8V2Xj0BToLWJsqySWbZb27/KEWwKmfaLLXAQE8XQFEtuogz0OOaqNDArjtAm6KADJckZIxezzxv2FacEyrAWJHTKUR0yqAKh0t2C6Ab5gE0tF2HgRMDFDU6AxgOjME1Ymge3Ui6Ly3X3mm5WPfsLrdlGvk8/54vSOArBxXz347tLk9AE0DY2TrdaaQ+7Awm8+zMg9NP58XIflGVyKPgjuHixQAAAD4IAFk//tUIhwVwF0DlJK5v87pdzqZ7xfeLTtK/MjzagEk+QHLPIAggKcqgKkemIuFGegpevUkkDd1AWMDtFOzzAFopjbX7HYjhRpgKnFMuwC6qFz+5JNAyCDAzYOAyxigWHX/0iww9YjYa9FAgwEyav9joRsWAAAA+BUEkO2FydOz0mOPCyAxQA1K79MIoODOVNeyXDV1DzwJRE9dV+dphI239CYBROdLOrzPnFnL87YkfyMpNc1U41oTQbuTCRHAyeSIAB6fBMLIcpkGpgz7rZxA4cpnAePFxc7tSrcf5nkodFkQQAAAAOCXEsCqnXuLALIj8L9PJICSi62tL2CDc7XXAhimqq6rLkFNw2a3u5tmk9lskk3v2h/zy0mzWbv/Mf9j715bWlf2OI63LCDak65CUyyFUkHphbRSsBdVLJaUqhRE1lNfiq/+OLdkJsl4dB02btvvh407pplJ1W72j3/m0gqn07Clvv6fk0CqjWFVj/kT4wCPOmorODkrpDrsfe0/HgAAfmoADD4VAHFIATCePzfOWq2z2uu8GACr53bEOv8otsk4dvbxLr8iATabH+e/akt01FJfPwyAH1IBsHrcN2P+RNHvSOQ/NQWkGrNoJQDgsLMAAfCQA+CRTm3vCe6oMAbwX+brAbAaH+ttP+S8D5kE5UPh42M+CwAAAiAONQD+JH8RABudmop9ejKISoLVWsyGawCAw9TY6f9HbngYdnh/9EMJgO8J0NQAdQ4U/zpe/AcAgMO0Mwv2xif8Mg7uj34wAbDaiPuNlq4AtuQ/1TiuAgAA4Cf4QnqtWMfHnX5VLwcjVoHpD/v8KgEAAH6Gy78LgNVGvxMf16qt96PjeNhv8JsEAAD4IY7/MgC+q/XjznA4jPs1fo0AAAA/xxfCW4XfFgAAAAEQAAAAP80XBu8RAAEAAA4MARAAAODQAiBrPgIAAByWCru+AAAAHBYCIAAAAAEQAAAABEAAAAAQAAEAAEAABAAAAAEQAAAABEAAAAAQAAEAAEAABAAAAAEQAAAABEAAAAAQAAEAAEAABAAAAAEQAACAAAgAAAACIAAAAAiAAAAAIAACAACAAAgAAAACIAAAAAiAAAAAIAACAACAAAgAAAACIAAAAAiAAAAAIAACAACAAAgAAAACIAAAAAEQAAAABEAAAAAQAAEAAEAABAAAAAHw3+U5erfmLw4AAAiApWcTEZaiRe5sdyxPnwTBVB603Zdf5cmrtLmSLAcLf8ps7AbLdRJuXyZdAiAAAMC3B8Blzz27iEwAvJUHGzcehuJc2MsFQNnRxBP/ZvLlN3nNigAIAADw3QEwunVO9pZpAGyuxcHYeXkoX3wNSgJg9LYruUl94143aBMAAQAAvjkAzp1XT6I0AAb38ujSfvmPPFUrDYD5LCnz5Cx/zbxGAAQAAPjeABjZhbtmaAXAWB492x3JouBN4AmA63y4614ULwr/yQQ43Lzb8RcHAAAEwA8DYNjMzm0iKwAGcj7I3Jq5cWXNG5HNZzo3Xs3lK9e5WzzrYPgyrLXjzUh9N+7xFwEAAPjWABg9pKfO1k4AVM+Dh1mTgYxzzbT528y80lClw1/OHSZ63F9LfdvV8fKFvwgAAMD3BsD1mTn1GDkB8Exe8ifLh/L7e6t5GgB17dBZVEavKDPLSoiqgijGEKrlZNIbB0/2hJPK0/00TMLp/Sp7588mqq5O11HH1zw3BrDQ0XX6UPtSHPUD9U7kjXthLu4CAADsbQCMHvWZduIGQJWX1mlztTBMP2ueVQCDvtOTFfecJ74qYd6by7O8+CdbcqZ7G2ZTRm67bgBUs0o6vuZOACzpKE5XsQm26u3KhW3EqMH6Srw2qvNxAQAAhxAAE/2M9i7KBcBOuuyzdGOX6XIVwHZkVQety6OOfaonxwomZ0Ewcpqr9QUb4vCXO3Hk9LcdACsXuk9PczsAlnYki5Irk2aX6kdM5JPrQX5GDAAAwF4GwNMwHZVXb6gnvlYArMucNdANGtYrhQrgZWHK8JE8M3XuWd+YSCkPEv3O6jJpXojD82Vu1vC4aQXAl0gHQE9zKwCWd3Sb/kBymcN+8GKCpEywyS8+LQAAYN8D4EwmokTW3uQD31HHjnk7OxVtTPXOap72dltYCXBVspNIUDOFQpUmn/TpV9NYLxwzvWpXGgs1hnBQTwPgaWQCoKd5FgA9HanVrdviCrHM4aOsHQ7Tn+6aDwsAANj3APg2U1t/iIkeqoZ3FdsB8DyxYt3YiUhuBfC3qrc1rP4fik+A38mK4zbQD4jNBJO5iZYqR76qkX89VY1cpQFQJtSHVVzxNc8CoK+juzSVinGES7G1yVJeJIudMR8WAACw7wEwmunNf2t6DNy07gTAYJat/HzpBjq7AtjtTKP0Ia5xV4iEgrxwbhJaqAJa3/Sl4uipubi7TUcd6gA4MvcvbZ4FQG9H8qcYpYF2a5bB6RT3vQMAANjHAPg204u1zPS+H5PADYCTLMU9urNkS3YCcct9qur2O3dX+WQ2CcyaMqrFg6nPqb2GszrcU7r1nAqA47S70uZZAPR3dJO2u9Xvui2+uS/fyw4AAGDfAqCom6mxev0LXetzA2B3adbf687dIX0lAfDV6f+5tAK4TR/SDrImIoOue6ZNki0c2EzfzHN+Y+Ky5lkA9He0SJ8dqwxpTQlZN/msAACAvQ+AchCfzGRLU8JzA6CatisemXbsBWNKA+C1u8fbLiobVRemj2Bl8FyKIzkz5C5NdQUvQWGJ5/Lm2VX+jiphGvUG2WqCi6wPAACAvQ6AcuTcMA1IohjmBkC9vl+sn5EOAm8AXO9yayirp665hfXULGA5Xq+3NjW9XfpUdlqa22ZlAbCseXaVvyN1jUh9ausPVQ28ydUXAQAA9jUAqmm86YrJ/SDITQJJH7WqvDXxBMDwZtfK999MzIRfy8bq/d48XRbpaynj4/jzAbCseXaVvyOVQcW8lpVOrhV9bssnBQAAHEAAVJEotvNRPgA+qem2Mi3Nu2XNfS6Kz4B79moxHb1QdCvbRE4t9HeXc1UaAEuaZ1f5O9Lvq6ZmOI/VstSPhY2MAQAA9jQA6oX89Ig5MUm2UAFUkz8mM1NvK2nuofYCnlqhUa8NOLB7bqjZuDV56rV04khQGgBLmmdX+TvSlb/H4FcSRaOhfDuyq7DCJwUAABxAANQlvMtsMFyhAqhC2yDJB6r/XQHsjlS3WQKcJM5c3kd1p0G2Y9wk8m3IWwyAJc2zq/wd6bF/YVcEx01dlCTPJ/lt7AAAAPY2AJoS3nW6H1yhAqh3XXPWVc4399CD7GZmg91blf/SzURk7ryQYwV3VjaLwnRH3ofTXc0bAIvNrYWgvR2ZSDvZyiUAxfHJzCoiAgAA7HcANCW8RpKu4lcIgIHZgVcMlitv7nOvp4g8x+2z2u1Wb+aRrbYnp2qciC9mColanHl7rr5biJvM+54AWNI8vxVcSUeBntk8VYlWxNtxkt/FBAAAYG8DoCnh1X8dHalV/IoVwPrKTPXt+Zp7b7wtzsRdW4utyAVc1nZtsXejbrWpNRsrlTxvur4AWGyeXeXtSBhYidbE2xWfEwAAcBABsKSEV6wA6vXycoPkPlMBDJqn+fw3txfba5uz2QTc1jzfoB34AmCxuXWVryNhki0Ao6eq5NItAADA3gbAYgmvWAE027DlBsl9pgIYBL1nN4Wdtp2X9QqE9h5sLbdqOG0E3gBYbG5f5elIUBvcqZ0/KnKBQ2eCMwAAwB4HwE9VAPX2HTefal5weZGFsFH+OesicqeFyMy4C7PnxQ+94IMAWGjuXFXekbSxlih8+WDFGAAAgAMIgGUVQFVpW/xdAAyCy4eLeZKE29dhPf+S2i3E3mBEnr26HofJenS9+F0e7bzNc1eVdSSdi4ZjddzP7XEHAACwtwEQAAAABEAAAAAQAAEAAEAABAD8l737X2kc6wMwLggcKe8x0NERoURwsC4TS8DS1yojDlvaLiUihUCJAOcCzn/HS8iNb05+t2p30q2rI89nwammzWkjM/vwbaIAQAACAACAAAQAAAABCAAAAAIQAAAABCAAAAAIQAAAABCAAAAAIAABAABAAAIAABCAAAAAIAABAABAAAIAAIAABAAAAAEIAAAAAhAAAAAEIAAAAAhAAAAAvEcA7h85wJYdtfnrVjp1Wu/N2efbAAAEYN23o70DYNuODvj7ljtw2p13fgrysHXENwIACMBK+2hvF9i6gyNmTvmI3ZEf4FlI55RvBQAQgKWjb6f7+21gq/b3T/cYOWWcj/Fu+KHDtwIACMDq/0677fYhsGXt9i7BkWl1PsTT6LT4VgAAAVgF4H57B9i69j4BmAcgzwMA8AED8JBYwfYdEoAEIADg4wZgmwDEWwRgmwAkAAEABCAIQAKQ5wEAIABBABKABCAAgAAEAUgAEoAAAAIQBCABSAACAAhAEIAEIAEIACAAQQASgAQgAIAABAFIeBGAAAACEAQgAQgAIAAJQBCABCAAgAAECEACEABAAAIEIAEIACAAAQKQAAQAEIAAAUgAAgAIQBCATUVGqTi/HStlglgnH8Nsi4nsZq2VCVYeFitd7SDeaFWzECIuFnvL8Lqc+t5JonfSeG8X/WH/R3VonVF/Pu93Hy/r9zkeHzcJwMBoy0TbesWv7HDr6wAACEB8mgCUHa1UJ72Z3LJVFyot7QYZaSGF1EqIQKvVAtR5AEoRbBCAdtWsBJX5DyZv3ev0j37TnZ15F6Jz15X5p7f+7FAI4Tzcbh6AsTKuPchmW68732Fg4rddBwBAAOIzvQWstVqkNxYmG+sZlU2NsqRISy3tNFe/EIBiowDMd/taAC6ttL0AfHhhpeG6nc28thA33kE+SfSmefJdbfg8aq832FKYlTtcxG+6DgCAAMRnCsCOXuRv5+oovSHzeHCVHSGlE0A7FRQi1tsLwPUTwPhtAvCFY3TVXR+AjhAjv5199uDlO9jZLQaZ57fNAlCacpQabOUfmWqHnfAt1wEAEID4ZBPAMHuDN9JuVoJSKxsTsalGdTYAY6W0EZFORDYAjVI6KgJQxlrrp00ngMWj852nKz0ptdBKx4v8JMV8W/LlYuHGAWgz6aY7718IcdmfD/vfxaDnD+//6vaEuB16++K8Oz4Y9ZziTuLMmwhnPMiHhX6vXrA3wx/9k35bOFPv6pcDsKPUUr5lr3uh1MIotRDNj+PSDqtjs7IOAIAABAG4TIVxWmFmkQegiFWcDgSrUd2T/YqxW+07jUbZAAxldmqgDUAZJ7ee1K9fcLA0AewUjy52nq4Uq0UQaRVHQTrOKrepoBNkidosAM9syM3GjvjLuxTnySf3PSHu7QRwastukASg+OrNzh+c4k7JFu9ueCxas9lsIByv/nbxzXhPuN15cmuvQQAGqj7bLF93rKIg0KrT/Dgu77A8NstfBgAQgCAAn00AXaU6ItCyCEDXzo8iXY7qZKR0mGdZGNo0C7O3gNPhn/3gph3X5IIOrdKLVFV6cmHx6GLneQC69kNgK3FRLWyycxLjRgHodbvd3kAIdzy1o7yJODjNku9ZALrJpuJO4mI49KadZKfebCf5cFfbZd/W4Ci5e6MAjJbCrHzd+UsNmx/HaCUA82MTEYAAQACCAFw7i7NR9SRMLIoATC8DKa4qVUprHYdCSFNERRmAwj7ABmD2NrDWDVZVQkqZTQCj+qOLAJRpFS3sNCxST9XCaeTIVxvp9QmgHfq1vJvk1klWcgNv96UArO701W/JkfdjR3z3HCGWJ4BpAE58udEEUEZGa7OTnT2Zvruet27j4xg8D0B7bJbX4d9iACAAQQA+mwDaXthRrigDMFAmuwQknwBKKYQQaQBGxhj9LACjbJ7XaAKYT7DSAMwfXey8mgBWAVhuU8XCDQPQubUn9XXn83n3UbQmD/f9VwKwuNOe9yjsRcD909EPsXoO4I3fEru9iWgWgMW5eTJ9/eXrTl/qkwpE4+O4fLJfeWzcpXUAAAQgCMAVKhRCKzvwKwNQaJVfApJfBZy2hs2yUMWymgCmg7hyAiikbDQBrAVg+uhq59UE8KkIwGrbphPAdKuXXdGxO/4q10wAszudeSP7x5XXvU5/8vNjcRVw50II+TB8eBi4TQOwvDo3fZc9eyNbdpYngE2OY+0q4EVtAiiX1gEAEIAgAJ9PAMVCqbAegE+q/DEi1QjJZllkg6wMwGjpHMBmq9YCsHh0ufOVCWCQBGC1bZNzAIsAdP1p+uexvcSjDMDJ9VIAFndy8pP+LrxxuteWf5+vMUnqsPyp0k0CsPqxN/b1l0etDMDmx7HcYWRq5wAurwMAIABBAK7O4sLiuoMqADvVrVoAqrATqXgnMHkAJtvc/EoQo2JX7IQNVq3/GJj80eXO7Uqd5beAa9vSQZq7UQCKkX/rina75c3azn0SgBN/z+0MvNtdZ1oGYHEn8egN7BUg84k//m4ffD4eHQohdqcjIYa92c3N4LjTMADFQmW/oSOdzBVHrbrepelxrHZo8gDMj83SOgAAAhAE4NIEySgdCxFH+S/mzQd/8SL7MzBKmXzaFmilw/RzZcKF0VqZsNhBkmvq+W8MXreqMlH5u4CLRxc7tys9aWWChc5+H7GOym1GGa3Nqyu9EF7O1PcfZ/kIcHbi9x4dMbq+vr/yHk5bJ+P5afvO745m3uPpcd8bXVZ3cgf9Xn84vRTffX94LITYmw3v7ob9aZKDZ9ee9SCOp95w8OsBKEKjtdHaHnAhY2Vfd2SPZPqh6XFMdxiXv/S3fmzq6wAACEAQgHXZ+WarZ53VP5fFJ9UXk1srX5Sbrvz80bWdP9ucbLBTrjWrvRBe8he+8tJaa5/91UgI4Y7s2PDXJ5Grr14+W+lfHEcpXjo2UvIvMQAQgCAAf3dm/Xuarf/mWex66UK3/s77Po9GxwYAQACCACQAN9f2b4UQrZPZOz8PAhAACEAQgJ9felbg+wegOJv3k/8u5EcKwH86NgAAAhAE4G/pn85pa32Q59n6gMcGAEAAggD8lFo8DwAAAQgCkAAkAAEABCAIQAKQAAQAEIAgAAlAAhAAQACCACQACUAAAAEIApAAJAABAAQgCEACkAAEABCAIAAJLwIQAAhAAhAEIAEIACAAAQKQAAQAEIAAAUgAAgAIQIAAJAABAAQgQAASgAAAAhAgAAlAAAABCALwlSr5/E4/yN/+by0AwCoCEGACCAAAAQgQgAAAEIAAAQgAAAEIEIAAABCAAAEIAMBvGICTP74k/vz/8Pua/8nf/PzyZV0EHI2uf/75vz+6k/b6WDjv/fwyyj/+zd4ZtiaurAE4INyUMGsgo4qwdMGiDcYimKhWaitKdZErIpxDOcL+gn7b8xP22/3VN5NEM7Fayp6z1a3P08WmM+ObhZ3Z9+mbSQQEEAAAAI5UASxL2a2263I8fCXL118VwIqQrWa1WruTV6+6Qnsk519n8SvmhAACAADAMQXQMGwpvZ8VQFvIbmx+opDtWUhL/3EuZc1w4lfMCQEEAACA4wqgMZJj5ycFcCHlPDm6yKiBPc4K4FrK9uYVEEAAAAA4sgCONwLoSRn0jIo77hjX3igYtXqJAM7G0jVqgZQNw8jPuuPuLDFGT5X0NmijpiMpxyPDmbjjUT0c4Y/VZsP41bC9oIE9IYAAAABwPAG0tpeArbGsh98elobRqeeMlRy3kwqgK13DmEYCuJK3ha4sRW9wpJTapV9t1FqqCuBaeldzObKzFcCBlEvsCQEEAACAowlguS7lIGnwlaDlRqGkVSqhBErZeyGAtpSTcNxtNL4gpcwfFsDcWK7VSaZZAbTEuIk9IYAAAABwJAGUIym9zqahIeWDMfiS/NSRsvNCAL8qXVxJ8ZYKYEXJohGVFTN7AJ0q8oQAAgAAwNEqgLad01pu5LjcUg+Fqfiu290ngD0px+NxIoBhu2wcFsBmdIvISJULuQkEAQQAAIBTEcBsy1BKv+sYRnssH5y9FcBmesFY3fchN8917jdfCmCDCiACCAAAAKcugEU3fq5LR8qhfgnYk0G6B3CRji8EUpSjo8drfZSxkPKVPYCja+wJAQQAAIDTEECjJEdqU1+0e2+QCqAvZc/qJ3cBjwa1xsbgGl3pNfPF9mJcyYwK3ztpFBbS5S5gBBAAAABORwAHXSml62faquIu+j4V49s7KVvWfCRl3bBux8FK/ZwznKk7Hj1u7xvJzW/EeOTW51eGPiq/CgNYzrQbPwewJ6T0BvGrYXuC5wAigAAAAHCUCiAAAggAAIAAAiCAAAAACCAAAggAAIAAAiCAAAAACCAggAAAAIAAAgIIAAAACCAggAAAAIAAAgIIAAAACCAggAAAAIAAAgIIAAAACCAggAAAAIAAAgIIAACAACKAgAACAAAggBpV24qxq5n2P5/vD/H8hPecC4emBwIIAADwGwtg1UrJae1P96+BAZ6L/x2YHgggAADA7yyAtpbhba39+VUBfEaNzoND0wMBBAAA+J0F0NLR2u9fBzU6Dw5NDwQQAAAAAQQEEAAAAH4rAZz69SkCCIcEsL30EUAAAIAPJoAV17K6FQQQDgjgfPYFAQQAAPhgAjj1Las+2SeA359+/H2vHxmXl5ffEcBzuwRcQgABAAA+mgAuHyxrtd4ngH/c3//4ph/9oAKIACKAAAAAH0AA16tQAJd7BPD7X/f3//mvfvQ3AogAIoAAAAAfQAAnhy4Bf3u6v3++1I+eviUVQdQIAUQAAQAAfmMBPHgTyEsBVId/IYAIIAJ4bO7E1TtFuhOFN8Yp8M8CJ8mwJaanvmJZZ3AUAbSmvr/3MTAvLwHfbzwQNTqnu4B9d9JAAE+LUj//LwSx3xDpZxNTiYkBp4HTdUuVVxfBL16srDM4XQE8+CDo5NaPb5uj5+fYBRHA86oA8iDoj8mVqPyLFYedcW8LDvDraYvZP1wErDM4PwFMHv7yx/Pm6M8fP57YA4gAIoCny6fLN4+7/oeJKXuqnXHXJCY4EWpicrBv7zx9wyJincFHF0AeBH3mFG0E8BQqdQsveBx8Vv/b17ve1Gjd6DuKViIX9t92otyQ84OmaZbXXuD229lOrTUe1xchtTiS3mdMWkFr/ilNOPZ0E6LWd4PWspyeKnPyghYnCQ5wdKK5ODPN3KwVeKt2ZiIn87QvnLD1s/DTRaSNZp3BBxVAPcPbCCC8bXoggO9IteVOBn2xMM2G8OYdf+XWdQG8E/VZpVIXPdNcirt+yTILXnfSK7WCWqZTa43H1ZZi3sxHkbS+tegvk3ds4vfrpfmjamgH3rw36XrV7am0+CoxpXGS4ADHLwCWxEPTitbRMJycDX0iJ/NUE8BkZmujWWfwUQWwqmX4qpbWn1/1v2fU6Dw4MD0QwPdkJhpRGcMyfdE2zc++2BHAh/A13300zYXwVZ1wLZrhqxUP23Zqrcm4UnT1SEXK9Kl32KKvJb5wcDkIQ3Tq6m/SEZ1tCC2+SkxanBKXpuBUDDC6BDxTq8csdL9kJnI8TzUBTGa2Npp1Bh9VAI3cpshjZxL806sC+IQanQkHpgcC+H58ch+jFdyofg5u1VFlVwBVMjD7omAuxDB6gxddV6qLqtapt8bj0sSU7btWh92bNDFFg/1k69HlZUM9UiMJoZ38LnsOEhOclAB+cm+uFH1R1CfyHgGMF1F2NOsMPqQAHtr99ZStAf4v/NrW//A/QADfiwuVlSIKcbnA2RVAy4zKETVzIVTV4ip5wyLaeLTp1FvjcWliyvZF73C1xGRt+sxe3RVCiCgxtXdOHiYmPQ6JCU7lV6hIAHNig6VP5D0CqGZ2ZjTrDM5MAI1iMXpxnGruolCOuchVHadYLBbxHkAA34n0KpEdXQcyzV0BLKtvM1ExF8LW3qBa0k69NR6XJqY9fXpi2safiC+9Rq0XJyZ7pzNMTHocEhOcVAXQFjeVGEefyHsEMF5E6WjWGZydAMbJ3cnnrMqwMxgMOsOKZZcLubyD/wEC+H7klO9FlMUqWt57K4DL8FucLTb1gbVoa516625i2tOnJyY7qTZcdlvqelglk5i2J9cqEyoOiQlOrAJ4Y36Kvkx9IusCaKQCmIyOhrPO4BwFUJX/rOFgWKm1rXatEh617fKFKgLiPYAAvheuq54DZnesSxFli8bePYDxvqI4qWx2CDl6p9a6m5j29OmJKQrhi6tEQCeZxLSNrzana3FITHBSFUDTC6JiXnX7m9QkFcCVqJrqroqtAGqjWWdwjgIY+l+uMmi20/tArwdNyy7kMEBAAN+PRfSoiDvRNusqG3zu7wqguh5UVjeILDZFhOYmm2U6mzs5bhC1qEgv+/TEpEIUghvTiATUaqlnqm0T0zb+XbQ7fhsnDg5wIhVAcybmyui8fmYix/M0vtN+qi2AdDTrDM5QAItF52rYaWeeFF3rDdvKALkKDAjge1HwgtmgL9am2RSPg46/DnYE0O93OrfqbsEkW1x43clw7nWtTKfWmoxrivqgHUV62acnJn/VGdyKr+pC2Ww4d6+D1rC4TUzb+CoxaXHi4ACnUgHMtcRCPTyvkpnI8TytiJvrxtTvpmamjWadwRkKoFP9Ooy9r735Y1mRAVYpAQIC+G6Ul5tPAundBq3J5a4Aqk8QuOmZ26RiFtZe4N1Z2U6tNRl3+dB1m3GkF31pYlqJvPqEAhWiuvRcv2bOu97VNjFt40efUJDGiYMDnEoF0LyatQK3X8tO5GSe9h4Db+Z49XQRpaNZZ3B2Alh08pVetv4XuWDv2rIv8hggIIBHwom3CKWJ6ZUPkX/rJ8z/LL86PsCJwDqDsxJAe9C20tJfUgm02oOG9X/27uA3bSwP4LglZucXWS9YsuyxLCEORsaImI1kABO0nmiUaVJF2+12lL1Emlu1Eoe97a72FnHdv3ptAxSyTcMjbQrm+xnaBuoXE1PL33mA8WoEIAjAV5f2ExGZqAkHJoAABL5NALp2kMXmWvmtKjDmSWAQgN9F+RmhN4NzmwMTQAAC3yoAvcUbQDbn/4opwJApQBCA30M4PhucvzvhwAQQgMCLA/DHJz7vd5at6u9h42WAWTbM4sjHMelaBCAAAJUJwObPTxn66+/9mFdg2YN+GnUT08IR8cxuSAACAFCVAPzxyQCchI9f/be4Hg7jbpI3AY5K1yQAAQCoSAD+/HQAPm6/5VPByaQIQM9zHC5HdLG6BCAAAFUPwP8uPwTkYeNE0IsANC3POTk5cVrlfydcqn5xWo5PAAIAUPkZwGFofkb5FHAUmp7TquVa5WXxB5cKX2o1AhAAgCOYAfQ/zfsla7/MKPMT02vVAhwTKyQAAQCoSAA+/SaQWbZ2/r+N08BEfmI5QVAv3M1/can85YkTwRCAAAAcXgDeffldIOaj1wEWv02KZ4BrdRtHxOsmnAYGAICKBKDr3j05BziM/+8kMMXbgON0womgORE0AQgAwOHOAOYJuPry99/Xj+s1c34mwEefAxJO/O76R8GtD5qLjGdvYdChDiIAAQCoQgA+cbh37cCJ0mT1KsDVM8DDuHwFIAFIABKAAABULACLKUArS5NH54BJsswP1ycAiSUCkB0OAIDqBGD9xErTcPkqwIf5/F+a95/VqhOABCABCABA5QKwfBI4jSfx6vx/ZhJN4tu8/9aeACaWCEACEACACgVgUYBWkk2yKEzMJPSzyVvfX/Sfq9MIz62JQQc8iAAEAKBKAWi4dlGAZhhlw8lkMswi3+8mZf+tfy9iiQAEAACVCcCyAE88y0zCbjePv26Y5593stl/xBIByA4HAECFArB4Frhec/IEnLMsz6nV15//JZYIQAIQAICDDsDPHN2LScBay/E8y8u1asX03y7fCFVFAAIAULUAnCegHQS1XJDXH/kHAhAAgKoHYJGARQOWXPIPBCAAAEcQgIsIJP5AAAIAcEwBCBCAAAAQgAABCAAAAQgCEAAAEIAgAAEAAAEIAhAAAOxLAPrTyNM59K+Wd7JEe5AVTTNPe1A8zSztu2cYcaI7qDVL01B7TaY/9XUHmcM0ndU0B9nxNDJ111SLNR/grR5YAhAAgAMOQNeKDSfVmPn5tLwVJdqDvMAwM91BTm2HQYbxt2GiO6j1YLjaP1MtM4y69oaoGXakO+ghNrxUd1AUGq1UKwC3eWAJQAAADnkGcDo1jJlGHawtv3UAbqwkr5gdBkXag+r+1vdvNSgPQP0NMc22n5db/5mmnu4gKysuundP8wHe7oElAAEAOOQZwCjM+6C+/Qzg2vLbzwCuryRztAfV/KylPcivb3v/Pg0KEiuxdAf5U6M+s7U3xLYTgOuD/hilunfPrUfTZMu7Nx/ZvCMAgSpofeic3zRXV29UQ+Rc5d6zbQAC8NVnAKfWLtOGrZmrOcg0Df0ZwCJstNc0zUtu5uhvCE97Q4R+npo7/Ex1ZgCBI9S/tJLe1fJa0ikCcBQ7jlNn2wAE4I6vAXQ9rRnA1SB76uivKU9Ge9spttWgOMtmQ0t3TfYOa/JSw9AeZNix/obwpzusybONMCYAgWNzaqmWSHx2Or/a6P2kGtJQ5mcWrQE7Y1c73BlAd6r3JtH58t7McB/S2NQdNJ0Nh5nuoAd/Gj3oDjJcjUBdDrKiXdY09f1Ef5Clv8lb8TSa6g4yo2kcaJ3hZZsHlgAE9l12LiKO8ubXJn1LNaSubnrnNy4BCAKQADRcV+9MgbrLPxrUfLU17TLI3XFN7l7fPfcbnAuSAAT23aQnIk2VlFecM6sIQOf82vQvLtk4AAEIEICASPOXDX8+/J9oWASgsQjADz9JEYAlX9k83ngNHzd2qt/YIAQgCEBgz5ze/bDh18P/kcqngL35U8BRr/kpAJ3PvhAQ+Or+srFTfWSDEIAgAIF9840C0P5+sWUpRyQ7K7++HHU6HdXJkpuiBpXB443DDUCb/4MhAEEAAq82A3gxKafVBk9+iwul1Kgd7c+xqv/BSi5uRYaZ1B3HCZVnnIyuneTiHY839iIAD2+nIgBBABKAOLYZwOePVVeOY14NymNTYx+OVbUPo851Q2T8bjEj2BAJ26PODROAeB2/vDgA922nIgBBABKAONoZwPaViNy2A5X1Om1PxBt3RpfBcoHera3Ss8nyVjtfarRYqvOeN1+AGUB2KgIQBCBwiDOAw/NTkd7QVn278b4vp717u9YfLxdoXzVV3zKWt9qqbQXjtjR610Ywvmc7gwBkpyIAQQACBzQDqEoDqQ+6Yg0CW8UiobITFYh0lV0eqxqZCpsqE1neahdXuiroDgyRZNBkS4MAZKciAEEAAoczA3ht5iYDkct3MimmIRIRT5nl+2zzP+ViMBqpTipNFS7efZvfulwqnR/pPDY0jsizrwFkpyIAQQAC+z4DuHq9etRptrPlscpKV8eqK8tqyeLDN9LVscosl3rbYRuDGUB2KgIQBGA1/frDVthQBzkDuDpWNc7SkSGL56HsrgpEfOUuFlgcq5a32uptccVNlCNiBGzn45v3WrojANmpCEAQgAQgDngGUK479yK2ajv2uC+NN++Mk/afZPNYtbw1X+rEHo9F2h8C+77PhiYACUB2KgIQBCABiEOcARRT+SK2SnuDtiNi9TvnN+6jY9Xy1kC97Y36jog3HnUuW2xnAvB4t8RHdioCEAQgAYiDmwFcE7055Wy0IABfPAPITkUAggAkAPG9ZwB/2fCFo3XDepMKxyoQgM/6uLFT/cZORQCCACQAse8zgk//1dXo+pRjFQjAr4idigAEAUgAAiAAAQIQBCABCIAABAhAEIAEIAACECAAQQASgAAIQBCABCAIQAIQAAEIAhAgAAlAAAQgCECAACQAARCAIAABApAAPELuXzf8gy0CAvCl/rOxU/2dfxoEIAhAAhD75p9/2EAAggB8sX9t7FT/5p8GAQgCkADEMQUgn29AABKAXzkA2akIQBCABCBeJQAvJsXv2eDL3+ZCKTVqRxyrCEAC8PkAZKciAEEAEoCoQgA25OLKccyrgTm/xrGKACQAXxiA7FQEIAhAAhB7EYDtKxG5bQcq63Xanog37nTe22Kr9GyyWKp3O7+W/9XoMhBbZb3R2qIgAAlAdioCEAQgAYiDCsDh+alIb2irvt1435dG79oIxvfSVH3LWCzVviqvnfbu7Vp/LLZqW8G4vVoUBCAByE61twHYeqUxIAAJQBxGAKrSQOqDrliDwFaxSKjs7sAQSQbNpsoWR7RGpsLyWqICka6y7eJKVwXLRdnaBOD/2Lu73sStBADDR0KdE1knseRjBiFFVCLCsSCIlQFD3CGxQIFsdqIoUkfRZtXbuYl601nt7V70rr96bfNlB8JkO6PGwPs2JSF2qMYzp37m+AMAyKB6ewCOh7q18k1r0g5Crdf/gK9nOfHT0ug8HCrXGVsicMzUeqkFGztthno0eyQACAAprwAcG1FBR8rLWxnEMxCelCVl9Kb7sFJF1eK1Or6v3J5Mng0aMlnl+apsbQAIABlUOZgB9FcBWP1RGcJ5AYCipLVbihrFACwr3TqrVmsf9ImwHFVbrJVesCkv1DfXk+kjrgKAAJByC8DF+eqnbsUZzPdV5rU7XV6Jn8vzkWmezJ/1FvsqI7MqAUAAyKDKJwD7OhCbARh/HjhCmEr7U+ApO3o27NizlbIL0t1qI/30RuuasKaPuAoAypN7tzWZzea3lFLqDgBSzgB43Oj5Qs4OQVmesqUU1fm+KkjtueqqKmVZFS11HT8pzlclAAgAGVS5BGBZh4UXAFh+XALQGMWa0zcz1x1ED239uGBeZsEyc5gF4KPW3vyRAKBsX5peczT92j+zbfsIAFLOACjH7qOUlnJsq9+W0rmvWo/tdfuq46tbceB8iFc9sPr9xaoEAAEgg+rNAHjaCDthq5cA0HXUMPny+spXbln0k7P7EgBaI3cYOjUhhPnBD0NXd5cAjGvEM3fLAh1aaxZMhtoVtY7WdTEOtR6Gy9dtD6Pn/vRRmI1OHVvtNQAPTXUi5VnjMH5yvPY+T4Ucd/Lf1wGwQG/UdwKgocrxvqrX7Di2lKW+716erNtXHZpttzUpyqq6bvrt5aoEAAEgg+rNANh1CuJeD70YgL5p97UuC2/4KE6cgegk83gJAB914+RGh6awWtqxRsk83QyAHSGEpbW2M3OHuizE6gI3/olxDMB4rs9IvW5mBjDQ+g5b7fcM4KAVPdjTE3qP1KQZD3RmACkPM4CpTq8OuREtAcBvBiCD6k0AWI6g1tW6NzsEbGp9KQIdqbBmHEyP3sYALAwjC0bgG8e0C0QtWTIF4MlQCGFrrY9Sr2rEa4nVBc8BuHzdDAANNTzDVvsNwKA5/3uelHZrbJTPLwEg/RVVPn/+T+rj3y+veWxe9ST7KgKAXy07qH5lUOUDgMksoNZdIabnAIa6GSMv7NfniosBGH1nJMRQO6KeAaBWKtRrZgBLenYvl6/MAC5fN3sOoFWFVnsOwG4MQDEFYFJZbdMt3gHgFnd4GP2b+nixkT8+ZF9FAPCVA2v2cXh8yKDKyQxg23X9DADPhbjUWuuutwTgWSK+eJnlaqc60aGRKM83TSOcyk6nz9o7SCb1Vhc8B+DydbkIBABmSg4Bl1L3dLK36n8IAJByWPrS+qiJOmabAEDaWwB6Q31ppWYAi1q3YxbehbphaP1+BsD6cqbO6KjQd+qL28AUE99N5lN+oh8fvDUX1/5mFzwHYJ0ZQAC4PlPZUiZ3+pTSm0QPp0oAQKJvKX1pvZSeCwABIO0xACP7DdKHgJMjvL0zIcyhX53aLXsOYEQ079l9AJNz/TpalZKvrk6n5wB21y1o6M4cgLcbzwEMT7HVvt8G5t70zm+k7A7kgT+2vfPbbRqDAJByV+bSeimPm+9XAMjl4d/3bgDrAWju36X1lEsAJifhBTMANqp2O3oQ75slUYtk5uoP86uAb7U7vVq3pLXWOmwNsgAU9ejHz46K3u2wLIQ4W978JbOgrXXP6CcADLQe1e3F63IVMAB8tiu6993xsZT9CH41x3cn2zQBCAAph6UvrZcyaJvMADIDSHsMQDFWw/MPWrcMEfQb4bBzZwtxeq46/l0h0lhTiJtQa0dYY392H8DR9P1/h2bga63d9vyFCjdNNQxd5+ZECHETz/StWWCcDzv38X+uII7u1fDcWLxuT2ndCKaPwmwo7gO47wDc7gAg5a/0pfXSbpgAEADSXgNwU8ZwWHr+Peu+Ua7Xr5XeeJ+W5vzEPwKAABAAUi7KXFp//14CQABIAPClxiuOKwbTqzta2fdxe1ZNX/F+vgAQAALAraySaYd+YelL60+bFQD4mg5//fw5+nj+8LotBwDXDyr+3G0DAMXjysUY17rpFYyJvt/wU3arVYJGABAAAsBt7Od3mT7uzq8sfWn9pe+6rnIH/H5/reQ9LP6Vffjhh9f9xQAAzvspM6i+8MdqGwAoepcr1w2fhzpsBpternt7hIwAIAAEgAAwX6UurT+ybbumSoLf71cBcCUACAB3H4BEABAAAsB1Wcp48f0K8vlGBulL65MZQQ7FAcB8AXD7BhUAJABIAHB/AFhXj8t91blSyndO2VcBQAD4DQBkUAFAAoAAkPIOwLu+by33VSPbNkadZN90zL4KAALAPwVABhUAJAAIACnnALR877y73FcF8feaN5bqNQJZ6rv+ZTVaNmj6TknGz907i60KAAHgRgAyqAAgAUAASHkHYLcpA+fZvsoZVVTbFIfNR6vQ7kfLHLPad+Rxcyyq/Ue2KgAEgBsByKACgAQAASDlHYDNQNrKkKl91fFA1SpqIKWnqlLWlWXFT+qqWu8IKb1Ohc0KAAHgJgAyqAAgAUAASDkHoKcOpOyPF/uqju8rtycrqja7y14pXuAln3sqqcRmBYAAcAMAGVQAkAAgAKS8A/BW+b7fcSuL89VN80TO3mS3t9hXGfFn89plgwJAAPhVADKoACABQABIOQeg8LumaRr+deZ0pdm+qq6qUpZV0VLX8ZOip2wpRZWtCgAB4AYAMqgAIAFAAEh5B2DPTXb+k/a6fdXx1a04cD5ISzkHVr8vpXNftR7bbFUACAA3AJBB9ZYA/PR0MevpAdTQoqppTDOrABAAAsA4Z5x88pSxZl8lzbbbmhRlVV03/bYtZanvu5cnbFUACAA3AJBB9YYAfLhIhQBp4T9jWQEAAkAASAAQAH5/ANIbAvApDcAn3EOzzBQATQAIAPeiyqdM3GwCAALAb+5jZlDxt6o8AfAiE+6hWUY6AAgAiQAgACQASAAQAAJAIgAIAAkA0i4C0LtrA0AASAQAASDtJgB/e/j9CwCkVQDeTH4EgACQCAACQNpNAP58cfH7LwCQVg8BvweAAJAIAAJA2k0A/vbPi4t3HwEgAUAASEQAkPYGgL88XFw8VQAgAUAASEQAkAAgAUAACACJAGCqT+v6eAgAaRsByCFgAoAAkIheA8B/vFvT35kBpK0EIBeB0EtXAbfdUR0AAkAiAAgAaRcByG1g6IUZQG4EDQCJACAApF0FIDeCJgAIAIkIABIApH3PTPnPBIAAkAgAAkACgLT7VVMArAJAAEgEAAEg7RIAi09p/z0VgQ/NKsznAM2qAIAAkAgAAkDaKQA+RO77Y/bPxYNVhID0ygDgXwBA8fNrqrDViQAgAcD/A4DFomV9ebr4I+nib18KVQsCEgDMDwB/eveaHtjqRACQAODrARjx76hgG+VBNwi6g7JhluzCEQIkAAgAiQgA0s4CMPJf9cAYBINyzfNq5egLzywdxJOA4IYAIAAkAoAAkHYRgJH/CnY5OPPm13p6p8GZYdoFBEgAEAASAUAASDsJwGLRKpQGXS99v1+vN/BiAXIUmP7H3h31Jo4cABy3ZPUGjRxGsuy1LKGcBHKMwBRpiMOG1uJhu2G77Wqbqqc+Xd/2geeq1b2hfIH9zLXtkJAE9Tw52AXz/yvHwYpZO5O1+GmMCQAEgEQAEABSEwHodr0PWeW+8utRgF2WAAkAAkBqQL3b/nhxf5m4nlwNP9tCjJ28z8wNAKQTBaDvtlvh9On6XynAWKpWGwESAASAdPxN5kqP3lWvDv2bQP84F+Iq8TyvzdwAQDpZANpypuXj2t9agbOBDGwASAAQANLRp5yeEMnwrFwMnHWESN+LjiO3PNOmF30xAODzsdsB+KeGzhRH2lEBsDgBnCXy6Rng8jbhJDABQABIjSgb5zeeE6wfBxc3ou0sRuOFz+SwAkinCkBbPr0AZI1BPYtYAiQACACpAc1G+c25o+9fDC6dRUd44xsZXs+ZHABIpwrAVpg9ufzj4V4Wa9UCgAQAASAde2kBQGsNwHMZjz5Vd0PHZXYAIJ0kAN2uNw3vV/1WG+8AlFKG0zRL4pCobKAAIACkI608BRw8ngIWkVO9X8vb+kZAAoDUeAD6bjdIo2enf1fV/6I0GWipiIoCOYgAIACk40w5nhDZsLwfjzpCaKerF8UDx2J2ACCdJgDtYKY3TvyuNt4GOCsBGBBVDSQABIB0nE1ulb7+KESaiV5/oeTkQrSubjx9/Ym5AYB00gCUTz4D5l6EBQBV4BFVqQEABIB0nNm3V/2bjhBvc/Dpi8v+3BMiurjqL1gABIB0ugCsTgHrZwisTgFL5bV6RGVeCAABIBEABIDUFACGGx//t/GJMHEWRzJo8SGgdJ+KACAAJAKAAJAaAsBp9uzdf7q6HjhLQq08u9t223zx1Xa7kQKAAJAIAAJAagQAu0E00y8/BDBvFg+06rVdoqJgoLkKGAASAUAASE0AoOV2Pbn+VXBPfxNIMn3D5wASnwMIAIkAIACk5gHQd3sqmkXrxb/VxjXAcahVz41fDHnxJz///KtPYVBzBgFAAEgEAAEgHT8A7UDG0xe/DVinSTyQge3iHgYBQABIBAABIDUNgF1P6WxDgOXFIDqrLgHpAkAGAUAASAQAASA1DIDVEmCUTaPNS0B0mvsvKhYAfdzDIAAIAIkAIACkxgGw3VJykMySx4+CjmdJEkeyuAQYADIIAAJAIgAIAKlpAKxOAssozGZZHGld3PmQFOt/xQlg36pRDSMwqMGDAOBvAuAvv/ynxhcAJAKARDsG4FqAYZKls1maJUkSr/0HABn0HQHYu+2PF+cPDxdOp4EA/F2tACARACTaLQAt3y0FqAdhHH/9musvDge69F+9BUCwBAD39K94Mld69G79SPcBIAAkAoBEuwJgKcBWoKSOBl+/hoNBpKUKWrX9B5YA4F7+DZ8ppydEMjyrHnZGbwAgACQCgEQ7A2BxFrhte4GS8i8/SCmVCjy7XfP8L1gCgPtaAczG+Y3nBNWj2US9AKB9yK12CcA/1wLgv22qHy8TBADp5AFYCNDt2j0vCFSQ17OL5T/fIqrR3gA4G+U3544uH3hDpVgBZAWQCAAS7RCAFQHdbte2bbub6w/+0fcHYFoA0LoH4O0bAQABIBEAJNotAAsCFgYs8+EfHQAAy1PAQXUKOB6dA0AASAQAiXYOwHsEgj86FAAqxxMiG5b351f9ft/pZwAQABIBQKJdA5DogAAoJrdKX38UIs1E2/O8yAksAAgAiQAgEQCkJgPQvr3q33SEePvpfkWQU8AAkKixAPzntn5i/gkA0skB8LgDgEQA0ASAW4/qPzD/BAAJAAJAAEgEAIl2D8BwGQcmL/0Pz/cybTrIV/EyC0y3pJJlpox3z7ISbTrIvptOI+MtyXAZmg76KZ1O72zDQX6yjKXplnqJ4Q/Y+muNHywABIBEABAA0jEDUCWWNzXQwePzVayNBwVdS2amgzz7FYNyl6XadFBvZfnG35Od71vbeCJsy41NB8nECqamg+LI6k2NAFjnBwsAASARAASAdMQA9JdLy7ozOPW38fzaAHyykVViPshfxcaD/hHW3b/HQa3VKyZimdVel3syEcvAdJDKii/DQaHZD7jmDxYAAkAiAAgA6ZhXAOMo90HbAAePz6+/Ari5kcwzHmSHWc94UNiuvX8Pg7paaWU6KBdW+841nojaC4Abg34fT413rx0vdd3dA4AAkIgAILECuIcVQH+pXrEl377zDQetpGW+Amj5lmu8pWUuuTvP+HuquwD4OMhfhTk1XzF7XVYAASARAUACgL/9PYB+YLQC+DDIXXrmW8rJ6NZdw3oYlGTZXapMt+S+YkvF2/KMB1luYj4R5dlc491zrSgBgACQiAAgAcDNV3LDq4Cr5wd3lr+aJtJ00PIuTTPTQav8zsp493yDFcr1IBW/YkvWMgy1+SBlPuXFBb1L00EyXiZdI//V+cECQABIBAABIB0zAL915wf96Xavna1vNMv+t/2uACAAJAKAAJAAIBEABIBEABAAEgAkAEgAkAgAAkACgAQAASAApAOqd9sfL86r+3pyNfxsMycAkAAgEQAEgNToJnOlR++qV4n+TaB/nDMnAJAAIBEABIDU4M6U0xMiGZ6Vi4GzjhDp+2dPselFXwwA+GxobzsA1dbt/FDnbzzoOMQAIAFAAoB0gGXj/MZzgvXj4OKGSWEFkAAgEQAEgNTkZqP85tzR9y8Kl86iw6RsHrV/39YXAEgAkAgAAkA63tICgNYagOcyHn1iUjb619aDFAASACQCgACQjrjyFHDweApYRA7v2wKABACJACAApCanHE+IbFjej0cdIbTTZVYAIAFAIgAIAKnJTW6Vvv4oRJqJXn+h5OSCOQGABACJACAApEZn3171bzpCvP0khL647M895gQAEgAkAoAAkAgAAkACgEQAEAASAUAASACQCAACQCIACAAJABIAJABIBAABIAFAAoAAEAASAUAASACQACAABIBEABAAEgAkAAgAASARAASABAAJAAJAAEgEAAEgAUACgAAQABIBQCIASAAQAAJAIgBIBAAJAAJAZp0IABIABIAEAAEgEQFAAoBghQAgACQiAEgAsMhWch8pGxwBQAAIAIkAIACkgwRgoNyzPezCmS8DdAQAASAAJAKAAJAOEIC2OtvXXrAGCAABIAAkAoAAkA4RgMrd2164Ch4BwFrZ4YesCAACQOJ4ajwA/7s1AEjfGoBybwuA4kzCIwBYpw+XThUABIDE8dR4AP5t698IAOmbA3CPuwEAAWCtrj9HqgwAAkDieAKAAJAAIJ0GAC8tcVYGAAEgcTwBQABIAJBOA4Dv2807BgEgfa+aeDwBQCIASA0EYLroAEAASDuqiccTACQCgNRAAN6Mx2/nRQAQABLHEwAEgAQA6UQuAhndBwABIHE8AUAASACQTuRzABsYACQCgACQACABwP9X68387R9nbpOOQQBI360GHk8AkAgAUgMBKPvO8HrojAMACACJ4wkA/o+9O2xpJL8DOC4EOkcYd0DdDUJQUNQhMQQmMSbWEKuY9EIlWAoUH7f77KBw7T29t9GX28xEPfW8a9Y1Ozr5fO8wMS5BQn6Zj//JZABQAKjlAGB3P91URdsOAgFABeYJAAFQAKjlAGAnyS5qMQACoMwTAAKgAFDLAcB2JbuotAEQAGWeABAA9ZYAOGi94IcACIBz1TvKLo56AAiAMk8ACIDKB4C7w/j8rDksfQEAR6dT7K1HAAiAL+ukPeof9EftEwAEQJknAARA5QHA1ShsHNdqR42wND8AM+wBIAC+sNXqRScMw864SCevB0DlVCHnCQClxa8AXjdnp5E8+IIVQAAEwK99xiabyVahZhAAleMW4Ok87V7HzdHtLVE3rt98CILmVInhxIMFgALA25o3v1zfn12/aqQA3LqIz+NPqQ4HV2uj9lkvCaJueNZdy3Q4Wp92AoAAKADUm6s1iJLGxWyBsHE9vT6FX+dwY2Pjg8cGAAWAd+i7rD4PwP1BrTw8v04BOLj8VIoaYfnycG0zPM0AWE3Wy1tVAATAL+6mFtzcBYAAqAXMUxTuBsFhPdsnvDvYCYLjZlANnzsCsLTU/emrATjfPX4JAN/T42f83jsA98J4nFR/DcDZ8t7h+p+n18/Tg8yS9Tjd8l+Es/3DdgED4Mu67AeXdwEgAGoB89RvTr9shJX7G8at4EM4ajRHHwFwkQD87qsB+D0A6tsBMNgZN87Ptj+tPQFg49aE+9Pr9WxHwvlVenGwvgKAACgA1NvtJH393gqT+5fmuBZsNIflzZ6zhTzMLmAtOQDTF4rNYdguP9kFPPvRp/b99TD7sKlkvQKAAPiVm6fZE7ZyAYAAqAXM01EKwJV7ANbq/dtrm+GaxwsABYCPWmtuTwE4AUB9AwCGO9nF3uMzFzw8cDFpdeqTd7WDAQCVV7+ep2wXcOVuF3A/3rz7wUZY9ngBoADwccN2ELRm0ttPAbg/u3l7HwD1ugDc3g4b22lx89HtDw5cXImHleR9ndseAJVPz81TFG5M3VeffXNQz171k1F6PVzxiAGgAHC28te9/SNxe6q+YZiuvxydpQA830tvPV4//E0AlgEQAF/S4UXY6qZNkkfP2IcHLp5Ug+Do6TEib/rt0D+/JgC/nwuAP5bk/erPz1PrOkp64+kQ9YO1+tHGtOp3neFG0ruyuQRAAeCsndb54Li2198/30xR192rTeqf6ivBoBsP95LRevpy8SwAd9avaj4HEABf0mrrufchPT1wsbI/tAJoBVAvmqfSdSceVoOgexUchFk7wd5+Jx5ZAARAAeB9tUF8dhZfZ3889uPzeLiWhEkwuNo9Dc8vj4PfAmBwcXb29HUHAAFwnqrHzy3HPD5wMWqHoyoAAqBeOE8CQAHgnO8BfI0AEADnqrP3zI2PD1zcKh803tXeKgBUXj07TwJAASAA6q0BcDh45jzAjw9cDNLPKH9PCxsAqLx6dp4EgAJAANRbew/gsBG3BmmPnrEPDlw8aFSDILn9dAsABEB98TwJAAWAAKi3tgJ42bjt0a0PDlzcjUdRubX/nmYQAJVXz8+TAFAACIB6YwB8vgcHLgbJfjsebAAgAEoAKAGgigLA7z4NuqcnhTopFQAqtwo4TwAoAaAKCMByHNZ79bBZAUAAlHkCQAAUAGo5ANjdTzdV0XaR3rQOgMqrIs4TAEoAqCJ+DuDsw/5qMQACoMwTAAKgAFDLAcB2JbuotAEQAGWeABAABYBaDgD2srMKBkc9AARAmScABEABoJYDgCftUf+gP2qfACAAyjwBIADq2wBwdWG/xSoAAuBcT5TqRScMw854tUAzCIDKqULOEwBKrw/A6OPCfou1CI8AcM5nbLKZFOv8pQCoHLcAhZsnAJReH4ClaFF/JlajEh4B4FxVxpPuZBwVaQYBULlVwHkCQOn1AfixEq0tgoCra1GFjgBwrg7b2QfXtg8AEABlngAQAPVNALjysRSVF1G0A0cAOF+9SSldtmgV6eT1AKi8KuI8AaC0AABKeQOwvZNdlH0OIAAqME8ACIACQC0HAJsfZhusJgACoMwTAAKgAFDLAcDxsDr9unXqcwABUIF5AkAAFABqOQA4qte7p91682YymQAgAMo8ASAACgC1DLuAL38JAAFQ5gkAAVAAqCUAYBEDQAkAAVAAKAD8vb77NOienqwBIAA+auuHufKKX/x5AkAJAFVAAJbj7INrmxUABMAHrf57vofHK37x5wkAJQBUAQHY3U83VdH2AAAB8GEAaJ4AUAJAFReAnSS7qMUACIAPqs4JwD/+fZ7//rI0r/9FnCcAlABQBQRgu5JdVJwJBABfsgI416Pzh+UBYBHnCQAlAFQBAdg7yi6OegAIgC9YAQTA4s8TAEoAqAIC8KQ96h/0R21nAgFAK4CBeQJAABQAaikAuFq96IRh2BmvAiAAWgE0TwAIgAJALccKYBCsJJvJVqFmEACtAOa4BSjcPAGgBIAqHgCrx6XizSAA/m5bf5un/wKgeQJACQBV2BXAzh4ALhkA/zrXo/MvAHzledq9jpuj27XBqBvXbz7YXAKgAFDKC4DDQfF2VwEgAObV78xTaxAljYvs6mrjenp9YnMJgAJAKTcANuLWIA0AARAAFzhPUbgbBIf17OiQ3cFOEBw3n/yL0lL3p68G4Hz3+CUAfE+PH3sBoADwC7ts3AaAAAiAC5ynfuq9jbByf8O4ZXNpBVAAKOV3FHDxAkAAfHudpCbcCpO778txzYMCgAJAKTcAVsaT7mRcKEkCIADm1m/O01EKwJV7ANbqfVtLABQASrkB8LAd1nv1sH0AgAAIgAucp2wXcOVuF3A/3rSxBEABoJQfAHuT9N3DlZb3AAIgAAYLnKco3Ji6rz775qBetq0EQAGglCMA2zvZRbkNgAAIgIucp9Z1lPTGQXDUD9bqRxvTqraXACgAlHICYHP2abTlJgACIAAucp5K1514ODVf9yo4CLN2bC8BUAAo5QTAcbpJCrZOTwAQAAHQPAEgAAoAtRwAHNXr3dNuvXkzmRTmxAQACIB5VcR5AkAJAFXEXcCXvwSAAAiA5gkAAVAAqCUAYBEDQAAUAAKgAFAACIAACIACQAAUAAoAARAAAVAACIACQAEgAAIgAAoAAVAAKAAEQAAEQAGgBIACQAAEQAAUAEoAKAAEQAAEQAGgABAABYAACIAAKAAUAAKgABAAAVACQAGgBIAACIASAAoAJQAEQAAUAAKgAFACQAAEQAEgAAoAJQAEQAAUAAKgAFAAKAAEQAEgAAoABYAACIAAKAAEQAGgABAAARAABYAAKAAUAAIgAAKgABAABYACQAAEQAAUAAKgAFAACIAACIACQAkAVXAA7l7HzdHW7dO3G9dvPrzCnf7w+afP////zwAIgAJAABQASjkAsDWIksZFdnW1cT29PnmFO/08lyj+A4AAKAAEQAGg9O0BGIW7QXBYX80WAwc7QXDcfPIvSi/op7lE8c/SV/fzawLw+7mE82Pp/fSPbw/Anx//BjYTAkABoPQGAdhPvbcRVu5vGLesAFoBtAIoAJQAUEUG4Elj+mUrTO6+L8c1AARAABQASgCoIgPwKAXgyj0Aa/X+a9wrAAKgBIACQOlt7wKu3O0C7sebr3KvAAiAEgAKAKU3fBDI/9i7m9+08TSA45Y4/CLLiSUepwgJMRIoxAIQEmAD7KK4ZgItM0xFuqfOdS57XO00GmkP86+vX0hCEkLcJqHYfL+tKDgeSt0XPvPYxlbgvkb84Lyhv86zAkAASAQACQAS7S0AVXdpdoZzpZyxyjccK6gEAAEgACQASAQAKcsAzC1dexqYb7BQ50ZUBQACQABIAJAIAFKWAfgmAUAASAQACQASAUAACAAz3/p1FVXnshb+0A6n6p94uwSABACJACAABICZbO26isppDyIAuk3Lsk54uwSABACJACAABIAZ7Hj9uoqqX5mHACwZm86szx10718MwAdPWH05ANO0/bBXCgFYGdUM3zNas3qSN/xxy/Ol1922ytSX9qOFI08ELgFAAAgAAeCue3BdxQiAJ8as1Z6d8nbJBJAOGICdhrSblXxn6g0SvN87Miho+tLYupK7AYBaDQACQAAIAAHg7ntwXcUIgFZ7qheHF7xdAkA6XABWXXGrse2SALAtneBWB4AEAAEgAExHD66rGAEwqmjkeb8EgHSoADydiMzju2eTBO/3hkRrOQCQACAABICp6P51FdcAaBk675cAkA52AtgWWT/272Tm+u4s3/fEH7U8b3a3KP76pchP/ZPwXlfEm2uOYdRXKxsXza7h1XIhAO2a4bf7wVr5ie17tbMbAJqNXh00AUAACAAB4O66d13FFQA7s+Dm3NB4vwSAdLATQBGx1h4vZWi58k4biHzQayLFu0XxOSAiIsasErjQEDdQ4TD4wkBkrLdEZvo0mie64prWIPqPv0ijOhfPXAFwJPIJNAFAAAgAAeAOW7uuojqyJjXLKh25U6szXPB2CQDpYAF4JCIndw9NkYnWlWFouqrWFxndLVqdBeKJiLQDAc5ExpruVbV45ZFIXyuIXKx2AZvh3ZwvX8KF0xUAdcNvgiYACAABIADcYWvXVVR2dF1FS53VXHvGABAA0uECMC8h3gLXhf8q2PUPIfmWYsSmCx69024XrcqNWhKaUDN9qWmzwHvxyo6Io1VFBjfHAHrS0orRmuGKq2MA8xXMBAABIAAEgAQAASD9UABqDZGz1Zkb8czP9/17ALxdFBXtLq678lN8FKDu1rcAcKg1o13C4T1OAgGAqQHg/35JVBkAAkACgACQ0grAabR/9gaAzXDcp92YLgLg7aL4LODoaZwIgOciw7b2FABPRbpanQkgAEwhAJORAgACQAKAAJBSC8CqK0bhFoCmyOIBAG8XRUUfA6iNZLaaHo6eBGA9/OLjYwC9c9AEAAEgAASABAABIP1QAGodW+zwSiBGdDDgUrzRWf18DYC3i2IAts/z+WLPMMMH78SrbgZgo2J1gxtNW4jNWcAAEAACQABIABAA0n4BUKuMWobv9VpfxsEq+ante5dO3xMZVBoibv1m0WqPcbiue2HG54N44SkgWrRywRaxOwMRz9FGg4bn9z6Fxwvmp278OYBzT6SmmQ2DzwEEgAAQAAJAAoAAkH40AL+/vIvmACAABIAAkADgbgD489XV1c+Pvpf4zaOdAvC8ojlDAAQAASAABIAEAHcDwM3PWOY3j3YKwMXozC0CIAAIAAEgACQAuBMAlgAg7QMAp2KM8A8ABIAAEAASAGQCSAcEQCIACAABIAFAJoAEAAkAAkAACAAJADIBJABIABAAAkAASACQCSABQAKAABAAAkACgEwACQASAASAABAAEgBkAkgAkAAgAASAAJAAIBNAAoAEAAEgAASAxAQQABIAJAAIAAEgACQmgEQAkAAgAASAAJCYABIAfAaAOVMneiYzBwABIAAkAMgEkLIDwIJ5lCN6piO9AAABIAAkAMgEkLICwJyZq5wQPVOl8sQMEAACQABIAJAJIKUPgGYur2lloq1pWj5nAkAACAAJADIBpIwAUM+XS0TPVs7rABAAAkACgEwAKSsA1ErHbDB6rlJJA4AAEAASAGQCSBkCINuLEggQAAJAAEgAkAkgZQeAZQBISQBYBoAAEAASAEzNBLCcjJQEAIkAIAAEgAQAszIBBIAAEAASAASAABAAEhNAAAgAASABQAAIAImYABIAJAKAABAAEgBkAkgAkAgAHhgAT/9MFAAkAMgEkAAgAUAAmBEAHl8nejnXAJAAIBNAAoAEAAFgViaAyQD4+WOS/gEA96/q0m7Pbv7cdi5rbJGMTAD/2tQ1AASAAJAAIAB8xQng50Qv5yMA3L+6F2anNYnvO+0BAMzKBPD3TU/4OwAEgACQACAAfM0JIABMaaZRVarZiK/+2a/MHwMwd9C9fzEAkz3jtwDw4TP+9mIAvt32428YACQACAD3DoBXfyT59hcAzHTjdnBjGYXVwzkTwNRNABUTQHozABa7vgzCO4tLY6DXl764QT1X6QNDao76pyu9i4pq1qQ1ZjsDQACYFgD+lujl/AcAZrpRK7gpGx0ACAAJAG6YANq2NMMfm93okRctbCilanIS3Oq+d6SUmnTZygAQAAJAAJimnBCAGgBMMQA5BpDeFIDnnlF5CMDaLQDVRIIv1N0TtjIABIAAEACmqWgXcIFdwEwACQBuBqD5LtoJfA+A+h0AS235kLfrbGQACAABIABMVaZhBQpsKADIBJAA4EYAlobSVOoeANUdANWZ9LpTtjEABIAAEACmrO7S7AznSjljpY6sSc2yOAmQCSABwDsAKt3vVdYBWJyvA1DNxOYfDQAIAAEgAExbuaVrT0tKDRZK2UaYxUZhAkgA8A6AaiLLGwCKbdvGfQB2RIpsYwAIAAEgACQAyASQMgXAUluaaxPA8T0Ali8XYmtsZAAIAAEgAKQ96/rrpv5kAggAAWAyAKqO3+vfAVB31gE4u1CfZMFGBoAAEAACQNqzNn+YeWYAyASQ3hyAairuEyeBFBunKt+TM7YyAASAABAA0l51nHEAMgGktwdguSGbAVhxO0qppjTKbGYACAABIACkveorE0AACABfBkB19gQAu9HxgGogfBIMAASAABAA0n7FBBAAAsDvBGCx67di4s0CAOpL3+/Gh/vF1wIet6R7Hjx6NxS/y15gAPiWAKwu7fbsxlidy9f5zFoACAAJADIBJAC4aQJItB8A7F6YndYkvu+0BwAQAAJAei6OAQSAABAAUsoBaBpVpZqN4+hBv7LhqlW57+j6NQFobfmJ/n5NAH5M9HL+u+0X/gMAuO3l/LF7AP59/xXwVzqjcQwgAASAAJDSDcDouvXWtuvWf6P9qsE361UngIWnf7LK1e4B+O9tv3gACAAPo80TwMKv//r18XcmgAQAifYPgKNWcFM2Ok8D8HtiFzC7gOkAAbjx/6F+YQJIAJBo/wDohADUXhmAxwAQAFKWO844AJkAEgCkzAMw2gVc2LYLmAkgAASA9KCvTAABIAAEgJRqAJqGFSiwoQAgAASAlDgmgAAQAAJASjcAVXdpdoZzpZyxUkfWpGZZW/+olhMFAAEgAUAmgAQAASDtLwBzS9eelpQaLJSyjTBr2+rvE5HiMwAEgJThOAYQAAJAAEhpB+A3BgABIAAkjgEEgAAQABIABIAAEAAeWkwAASAABIAEAAEgAASAAJAJIAAEgJsBqAFASgJADQACQABIex7HAAJAAJgYgGYeAFISAJ6YABAAAkDa8zgGEAACwKQArJoAkBJUNnMAEAACQNrzmAACQACYFICnBTN/zBaj7f2fnft/TRzNAzju4XHPEZ7MA6mtFCQDimlQQyCq1VKxo6fO9eh4Lgc7zAEc7N63+W3ZZf6W/XM30ai2k84mrWrU93ugzXS38akx9tWPmeqGymcAIAAEgAQAmQDSkQAwc55VGtHvpIoZAAgAASCl/WdVJoAAEADGBiBRjJ599ABAAAgAKT1xDSAABIAAkHYjQwAIAAEg8RIwE0ACgAQAASAABIAEAJkAEgAkAAgAASAApO3HNYAAEAACQAKAABAAAsBTi2sAASAABIAEAAEgAASAqZ7XfflnVL/wEjATQAKABAABIAAEgMdaNNcAIBNAAoAEAAEgAASAADD2TJEJIAAEgACQACAABIAA8GgB+I+/RMU1gAAQAAJAAoAAEAACwKDS1HbH5uNtV/pNDheAejTXPjMBBIAAEAASAASAABAA+tV7ynMGj7dbtVwu9+aAJ4AnCcCdTQC/RIauACARAASAAPBQ0pUsCVGr6uvbBalF/K/Z3VaKBuAfYn3yu1cDMN4ekwDw6df3egA+XeOHVwMw3pGJXOLfv/1J2AsAEgAEgAAQAKaoruu/ycn8+vYbOXbc8fl+AZiNBuCvGwfg3/YDwOyrARhzjwkA+Nd4RwYAAkAiAAgAAeCBd+P4b0zprW/n3JF22eml8iXgj5HxEvAurwGMBiC6AoBEABAAAsCDqRmgL7MGwHBbXEojjQCM5NqfAOAurwGMXOK/P/4c8ed7zAUACQACQAAIANP6EnB+7SXgcFvkIi8EBIBMAKMB+Dlyjx8xFwAkAAgAASAATGFK5nz5VR9te2MhxJXMAEAmgK8EIL9YBgASAASAABAAprL6VHmdeyGa3eX2n1ujnNd52PPCACATQNonALNK20YqC44AIAAEgAAwBWWnLXtUEKL9sNouWy17vOcBIABkAkj7BGBeGfoWlqCfa3l0BAABIAAEgAQAmQBSCgGYVfq2VsEMEAACQAAIAAkAMgGkNAJQbe+3ABgKHgFAAAgAASABQCaAlD4AalsbAApdg0cAEAACQABIAJAJIKUQgFtcBgAEgAAQAAJAAoBMAAkAEgAEgAAQABIAZAJIAJAAIAAEgAAQAALAfUwA9Xd//BDxhwkgAASABAABIAAkAHi0E8AP8Z+amAACQABIABAAAkACgMdwDeCrAcgEEAACQAAIAAEgACQAeFgTwHdMAAEgACQACAABIAFAJoBMAAEgACQACAABIIX950tUvwBArgEkAAgAASAABIAA8Fj7Enn/A0AmgAQAASAABIAAEACeGAD///P3EX8KAFBwDSABQAKAABAAAsBDT/+S4OFpAkAmgAQACQACQAAIAI91AggAuQaQACAABIAAEAACQCaAX58d+ncfovoMAJkAUtoB2Ku/4D8CQAAIAAEgAGQC6PdjgkccAOQaQNoLAEsju3/njrIJADi+FUI7UwAQAAJAAAgAmQDGByATQCaAlB4AKulcVypNR2bjA3CGPQAIAAEgAASAx9F376L6iQkg1wAyATxiAE7d+b/ev0owAQSAABAAAkAAeEwATPD4YALIBJCOA4Dup9W2Nd9+cAIAmgO7b18EOuw9GOPGXccTqi3v2sZMh+MzvxsACAABIAAEgIffjzsCIBNArgGk9ADQGhaiAWj1KtqoPw0A2BteZJUjtWHNuJS3MwAWvDPNLABAAAgAASAAPPh0JoBMAJkAnh4Ay9K+9wpfA3A+3qudvfe3+01/0zuzlRBiIOevD/MSMAAEgAAQADIBZAJ4YBNArgEEgMuK907/7u2F8QSATmhCy9+uzn5E7D8E767OMgAQAAJAAAgAjykmgEwAmQCeIAD9zMuRbGhPXgKe/6eLxnJbBnNA4Z3lASAABIAAEAAyAWQCeIgTQK4BBIBPMty3QlgTAEgAEAACwFOLawCZADIBPF0AipEvvfpcelYAQGv+4bcWACQACAABIBNAJoBcA8gE8KgAaLTzofQcIUYyOIebdwEA++Xgo9dntWcBqAFAAAgAASAAPIaYADIBZAJ4cgAs1vu960q5a/UvA9S1y5VJ9aKaEb22PSp747MHIUQkAItnDxV+DyAABIAAEAAyAWQCeEATQK4BBIDLKj377s6eesF21+7bI8OTnug9lG5lf3gtngOgGNzd1Q0ACAABIAAEgIce1wAyAWQCeIoA3GAAEAACQAAIAJkAMgHkGkACgAQAASAABIBpjwkgE0AmgAAQABIABIAAkAkgE0CuAWQCCAABIO0agKWp7Y5NAAgAAeBOTiquAWQCyAQQAAJASgMA6z3lOQMACAAB4G5OKiaAXAPIBBAAAkDaOwB1JUtC1Kr64w/LR/0vVp3/xupfsWrI5/sh3nriLacTazn2N5Yjd7+codzV3RPvaLUer+DUv0n8zkn1Q4Lj0Yl1diTZY/QRjPeY3useh6e9R+wFAAEgANx0Xdd/k5P5b35D47wn2uxJlXLDsseU7pEAIAAEgJvqxvHfmNLj1CbipCIiAEgnAsCmI4TI8L2KiJOKiAAgndZLwPlDfrWKKGVxUhEBQABIaQegkjkhulXObCJOKiICgHQ6vwZmqrzOPWc2EScVEW0IgNv7F0A6AASAGyo7bdmjAmc2EScVEW0GgOp8a6swFDwCgERERJQ+AGbVtkaAusrCIwBIRERE6QPgeV4Z2yCgbqg8OgKARERElEIAZs6zSttGqgiOACARERGlEoBEAJCIiAgAEgFAIiIiAEgEAImIiAAgEQAkIiICgAQAiYiICAASACQiIiIASABwfxlS+2rrcdcdnkGCTOl9dc9VXDcVayHaYzxFEAAkOjwAFioZAPhiALZvDQB4YnlDa+1vV0qIjpx186q91lvVSVZUWkLY18EHLqU5ne9Xlue34I4SPdjc4HMmm9xjUPB51ana8FNEe+y/0SbVhjtR4Y0kWtzq6zIHnUbLqojVxuKAhfeHKE1td2yu3r9op6ptVz+9SbAzAoAEAA9iFggA4wLQukjHWmaU5xDtoqbbXgegdeV7ZaCCXvOzQMYe5b23PeFV17hWUurGVkqZ/i3kcvmr4W2SXbZquVzuzSb3OAOg/3nlurMFAJZb9Uvtsm0rkXxxq6/rk1Mp5kcNtdpYHLDw/hD1nvKcwer9S3aqO1PlOZMEOyMASAAwlexrDhvD5mzLs1rVB9PfvLJcRxOi7LTqFzsBYL5tt3pFUZRdx7bys7/bE2O1kvkaFx9eLHRH3/Nnt23K91YjWMpyaZolG8Nd++OrtQR3myGvqzfLO4e22HXx3lodiLpsTEQnnP1duxlhVLurgxI+duMI5qYQ7FJonTWuBbu05+ya3cL7RgLkF8Kf5za3x9Xn1WRh8UUuniKsQD/31isA6LR1IYQ+KL9sceHX5TZnBye/2ggP2OL+ULIkRK2qL96/aKel4Cu/dpPtjAAgAcDUAVBreAXP1vytQnWQyQ9vhCnbht6bCrM6MD13FwDUnU9Gtt4WhqwbhUldFJxRptj+tFxJuMbFhxcL3UnhbZvS0or16XJpe5kAPlnL4m4zZV1lFguj7TbzRHgghH0llgDU6wMxbq8dlPljN/bPQNZImNpjrnXXuVaTCX7keSPHjjs+3+Ael59n9NYeeeFTRNPVhXCaLwegkpXHyky4uPDralvh8+9yIzxgi/uj6wohcjK/eP/Snfq7rSfbGQFAAoCpA2C5lReiIALQFE0hxrfClLXZ6zoVmRFitAsAerIoREUaRnDLZWlUGhkhvIa5WEm4xsWHFwvdSeFtm/K9EM3Ocg17AeCTtSzuNlN2xerOoe0DMDwQcwA2WkEZoeyanV87KLUEr46qhhzPJ17PzevU22mCVebckXb5G3vn1po4twZgQSBFkgaiowjBDS1qMNWCpp52i8NIdVMsZWBkZj7YfPRS5m72D5Dho7fzm/daOZl4qtrWts7zdMbEJF15s2KyHtch7fSeMUXv9xyrqZaOwoMMbhHHTkUcwsnuAphXk3EB3DI4/7gybbU6LJuRGf+EBfnRlc3XBbUeTHdNVElZle0SAwQQEMA3J4DmndPoHrsCWC7ZdvOzdysT32qvbMX1jJfH3VNOTRlyz2La8vpf54JI/BiDxUGge8HfdxBKEMOrCOBcLEG2FdSiMssceHkB9E+EJ4BeH0BNUbpyJMjspHgnaTMKqXL1dkHXgvo6qZhO73jbUPOq8cwpdvq5XH1gHwUHGd4ierdKt71rlroCeCS/+qlqdbfg/OMSknZ1a3Uy0ZlZy7TID9fVEr6zJR5xtjWJVuwrRdkqMUAAAQF8cwKoKKnuv+yc2xjcMpXBTABb8u7e3YcAtuICqP/Hv/POClE3xmBxEOiecPcdhBLE8EqDQGKxtKKuEQQGexBA/0TEmoAVZdgcKvGTcrXFc4KKXiWY7fWAU81IfZ1QzFZze7XPeB3fnjFF71irN8FBhreIslUoXT1BADNqXpTUqZTscrxLcK3Ip9/oDKIzMwEU+eGekJzfapt75OvS6kSvrLzin91NEwMEEBDANyeAhRPZB69r+Hfz0kwA884HUajtQwCLskUpr34w3LZM1airGUVJnISR+DEGi4NA94K/7yCUIIZXEcC5WCp+trnvg8BgDwLon4i4AFYs2S4YOykbCmC5avr9IOSIUvl6W41UQbl76JW2GRRRH8pk1cTzpRgVwEFwkOEtwrRbzcQTBFApecHINvNdgvOOS/eey/S5F84EJyzID11eJVe2Ekx3S7Rsu2a9VWKAAAIC+OYE8KKjmyn7TMxVnJRxUy2F2mU0+0ZlL4NAzOvbxFHpUoRTyhjthrS7E+OvRhiJH2OwOAh0L/j7DstzP4ZXEcC5WIJs87of+YHBS3KU6ZcyGTP4QNpdw20WFSQLnQul2ynETsqGAnhqDfVUw/tA59V+qt73xkREe+wlrW1GPR01B5l65/YZU/RrDjMZ/cYphhdseIsYWLuPP5ICmLJKeb14Yw13C847rsJ1o5LRu85ZOBOcsDA/Gp/1eudmNt0lUcO+yAjMrRIDBBAQwDcngGbfdq6zrtAMLTubstth0VWpOo299AHU9IYlx+gZaqvqlDLy+SZNq3caFqJ+jMHiINC9ZJG/7zBT/Bhepw/gXCx+trnvtSBz4AWx3I6WmeADeeO0gwdBN/olTTGr/dhJ2VAAtXrJsXoZvyKxYVny+YJz9XVKy0ltEWix1LSGiedM0f09caBNmZR/kLNbREq24T5BABX9znbsdnnH4PzjOro9d5qls8iMf8LC/Eh+bloDczbdJdGyd8ZPtkoMEEBAAGG9j5IJAO+P8jWPwQMEEBBAQAAB/iBM/bpFLgACCAggIIAAfxD95oAKQEAAAQEEAAAABBAQQAAAAEAAAQEEAAAABBAQQAAAAEAAAQEEAAAABBAQQAAAAEAAAQEEAAAABBAQQAAAAAQQAQQEEAAAAAFEAAEBBAAAQAABEEAAAAAEEAABPBiu78gDAC4qQAABEEDKKgDgogIEEAABPDBMyioALipAABFAQAAPnvNh9typnonCaTBothSz23GsdkqWVRfXTkcs1y6qTevulJwC4KICBBAAATwQru3BcfLSSSnVaq+YVPpON1csWUfK9XmvWG84upJVs7lKtVogqwC4qAABBEAAD6WsMhXlVL1RqpYojhLNoViWU7PKtXybU/uFpmy2qqtXZBUAFxUggAAI4IGUVW35at8p1casTLJ7/vLznr/EGpBVAFxUgAACIIAHUlZdytdOW6n2xDSvlv23wfK86kjUS7IKgIsKEEAABPDQKit6kcqKy0hlRVeXZMgqAC4qQAABEMADKau8bklZr6wKuit1lWtbLM+oN4Wm206V0sgqAC4qQAABEMADKavO71KphpPxyiql71zkiiX72FvednJK1unqqaFTJ6sAuKgAAQRAAA+krPqre+5Uy4pfVmnykWU9XT7KzF+uXFSdZqNCTgFwUQECCIAAHkpZxR8nAOCiAkAAAQGkrAIALipAABFAQAApqwCAiwoQQAAEEAAAAAEEQAABAAAQQAAEEAAAAAEEQAABAAAQQEAAAQAAAAEEBBAAAAAQQEAAAQAAAAEEBBAAAAAQQEAAAQBgQwqT3/eC35PCqi2M2njN75uFOWKJr1tZE0zCd1P59sUOcrHwWbXp3w8PPxFABBAQQACA9yt3+kj8jEfm6k2MX/c+v0+Wb3EsxGyNAbriFiUZWTmZXxk1QLmlpsWU8KXyITzIkN8IIAIICCAAwEES+Nd0dXEfUaPlBmi4KYw3F8DRbJ32qADGWRRAcyqSG0/XVUFqo9q32qT2rRx/jRyztuh/qwXwwRNA7cvP//4cIYAIICCAAADvrQIw9K6Vm9Tu76c+v+5/LdsiORIWN8qYL1IDmJwIhHJMxWS8RACNiXTPydq2Yb22lMm6+r8NagC/CxP8igAigIAAAgC8I8zxeDzTr8l4rC9TOEOa0KRcEz9Sk/RVirdmR74AfptOFwVwfQ3gOOHK28hX1alYMi+fQv9E8OsM1hzVHhFAc3KPACKAgAACAPwJhK2/oZhNlm0lTcgzItkYvOBZZkQAC2sFcOIN6og3Aa+vARRIe0u4krasnVro4WianKytwlxR//doDWB/nQD+8+PHDwQQAQQEEADgnaHVZl33TOloy6vxfsUFcL4N+Ms0IoC58WYCuHENoFivy7gS0v8mCwIow5b2N56uFsCV9X8x3zW37QP4j3hBABFAQAABAN4b/uAPU5+O3Pq10Q4CeFyLCqC+fCTI02oAR8q4Vvsg7S8xl3pBSKGnd2M9nugm9X/xCk9zy1HAUgBHCOAGApjrdz5+Uq3SwJhbcdItqZ8+qtVhxV9wZqXTafVuICfpT2r15hQBQgARQACAFxHAgmtgQq5WjATR/r1OAOX4329uD7zaRI6rXT4WWArgcSIhzE7c0cfxGkBpnrUPCf9nulgDaPoSJ0VTi1c+hv5Xc2eW7VpbXf831+JtnkiSkX/GYwJIDeAGAphX0+dnJyfFy/ScztVtucKoDz62w2WddLqeSGTSaetY76rpZh0DQgC5U8OfwNW5OniZlC/V0z2ldKlmNkwnwwl/CwI4UTxD+qKsGgpcXtcHcLJoVSsEsBCtkZuvAVy+ZdwSPywsndTG49l+T8S/VZa7iQBuwQM1gBsLoC40zjM/NRNbcdoMVlwsE0BR9FfExECBEECAw8doWtn8qpXZJ10F2fbx0+NzQ3gspV0FMMtV/loCqPu98lYNpBitGwWsTeToYXcwsT8xVgjgdDyWj+vzxh3P9wEcB0wWBdDw9uKOBImZh5YYRZt3v2lL24ALGwqgNipPxDHG/m9UA/j969fvCOBKAbxNp2/8uaPYin64othfKoCJRCmdbqFACCDA4VNXhyvXnar51w5vsxB2FMA3cHx/qAD+z3+Ks7ayBjD6HMDfC/3izMlUUTTN7QOoCZlc+v3gSX0A9akp+/8J10vo84NAxo9UPT5igFHDy93v2Afwx8PDDwRwpQDa6XRxZoMf02rV/mRfifnzdLqysHVcAIUj9hIJ3XYqiBACCHDIFNWVj51QyssESSs8eZ+bJiG2Kz9RAOO7mtuujAC+kgDWkm4bcNJvCV564v7P3tm1JpKlAbjAhdPIMYLHxAlIza4ZjVjaBVp+kpCgqIO0hEAHegJDs5dh77p/QFhgYK/mB+zd/tOtc6rUU6bapHv6I20/D2mt1PvWayWmO0+/51SdP20rOt02wFex4pluYXp/+K9cBRxKXrRkx03KciVGAG9cd+edrN2nCOCrf37qVcAI4C4BLCilrKFfXwUF7XUN5zAZSBXAvlItxxkpdYUIIYAAe8xAhsyFyMz9wLtuGyUc1AP/qhTHquGTHl8ry44WqEwnaCayV820pRdMR3rm/Gmt580cv2XP3LuWmTA+7IpNidKtF9QH7WTQ2hvlxadgKtkxZ+IH/iK3Ebv8bFViffqrl0q8eNGqExeHbyCAbxxRdlaruaVLVCVxgezWwGi0Uu+TbgT9aR3AUnhgORclpgpgXojdS5m4jwtg6ak3gn717vd3v9EBfLIAFpVSB7YA9hwnr43uRTKQKoDnSk0dJyvHTUQIAQTY5wbgkbxoZkXFr0/Oj/ygIUQ78Bb9Sc+riOqVXDQPbAG8kmeDo0T26pd1uGc0kEshGtJbdDvX9ZotgGeyNj8+rsn+ukTR6036YYlqImjtjfLiU9CVrNitHFzFR6zqD2pHi6nesTn91UtZ9bUAburExeEbCGBoY64o53cOo7p3RgH/PD1N6wE+WQBf3qUsBVfeJYDlu4qZo6hNLboSuHz3QABDm3yzUwA/aICbWvdPFsDQ+d6/pQP4yR3AUACdS9UyAX0NSLcupaw3dnQAnUIFD0IAAfbbAM0Q8Fzqzlqx97MQ3Zr2uq7sCnFkhkgtAVzKTjmZHTOXDZOZFR0dK3fklgBehI8Hvem6xK1sho/ZKG0dtPbGedEp6EqJmD4iLwcbAayFyaVgmjj9uIRVXwugVeeIIeBvJ4BPmEcncpl8tqTHa1N6gELktcTd3T99LeAndwBDVXRehTiirJ8OttYCzlsdwDfiow3Q+kLun7gSyG+2ANIBfFQAnXpiqt9KAIfW5MCe2twgJimAI6XOUCAEEGDvyRkBzNVbJ5qBjO564boNORMiRQDPxcNsvWdq/jluVMrBUG8dbwuglq6wUnFdwjNjeDVZsYL23ihvI4DJmGkH9VobATTJnXiKX3z6cQnrxc+Sr4EAfgtuXu4Ss+2fT/MQLZq7HYu6eIVHO4AvX37sHECdmYtfO3pKCGDu4ODgdZhfeH1QKO9Ulpub+wcfN/aXe/9oBzD3Pl797WEHUEcQwFTmSsUX+Q6asQAeKtVxnJlSs0cE8Cq6CpgOIAII8CN0ADNyRVaIfk0Pj3xAAHXrz8ouzENG4oUOGopRW66wLYBZYdp+1bjESXzA0kzwWwXtvVHeRgCTMXNE3RLA7CpmnX5cwnrxUADtOgjgd/P/lLuUDqAxQGeHad7d3b03HzGvbfO6u4tD76M/CQG8yWQ2cwOcTCbzcqeh7j73rY9c4pD7fz9g6/h3cdPvYQdQf4IApk8CDJQsma3paSyAVeOEJ7048EEBzEhzH8CsvDxFhBBAgL3vAOZl6ziiICby536j2v+AAOq/FlZ2UbtWzRqNzZvxViG2BbCkn+ZhvVWJ6AC9ZxO090Z5GwFMidkCuK5vnX6cZgVDAbTrIIDfzY9p+S7t9njl+8LOo3LlXNmQ0x8J8wo9rGyTsLKtmXq7p/p9aX7/44+3RgD/FQngWwTwcQF0Gj3lNQ8O28vxsbkKOJ8ZqEBPC2zXVV2vBCJTBfCk2GgpWXW4ChgBBPhhOoAtM9aVE8Lt+Xpg93hbAJ2NAJrsnLB+n2a07xlK8tr8W53aAbwKn6ISqz7crWxbQXvvtgCmxGwBzMddPfv01wK4fnGrA6jrIIDfD0l9W1vcl5TOZ2nCP/CPwMetBZxZtOT4sl7TK/v6atwbX3ayJlAZ6UDQuj2Pj43WAj6b9ZRSSl36c90hPMx7kvsAIoAA+98BFF5gWimVtcFNNgJ4LStCiOxGAK3sFfW6G9bKd7OuNFbWSJ0DGM3fi+RtNROvYAetvdsCmBKzBdCU6MgT+/TXAriury8CseoggAB7KoA20UUgAAggwIMOoJjLhTY6byAcY3BZX86FGBl1iq7wnVkCuMlesTS3ZDmTbVGTYUp5sC2AOrWkLxBZrpp1zZVVJoLNLdeMTkFXehizBVCXKAatxOmvBXBd/8xchbKuExUHAAQQAAGEH7IDmPHlUt8c71iP+M7PF/XTwD8/bMraqC2OZeu0Mev0NuZlZccUvWA+GshbIZpyOup2boMtAewMut2hvio3LvHC603OF14vmwhae+O86BR0pYcxWwA7193RUP6aOP21AK7rawG06kTFAQABBEAA4YfsAIqTuR/UB1UhROXKq3eqYtHzTtyLXr0pRH8aePOCV1ubl5W9onS1WgmkPwz8ibstgHqljlZfbEoUb73AO8smg9beOC86BVPpQWwjgNfyQK8E0k+e/loA1/XNSiCbOvHXBwB7LIDLsRq38lgNIIAAX4FCNBVv06Erfjh3Z/Az8KXrA8Cz7gCaX+lYDSCAAF+UfkcPqo7kCAEEgOcigAAIIMCXxazFOw/8AgIIAAggIIAAPwjVgRf4yxdPdzAEEAAQQEAAAQAAAAEEBBAAAAABRAABAQQAAEAAARBAAAAABBAAAQQAAEAAARBAAACA/RbAk3wW4BHyGQQQAABgfwSwlH+RAdjNSTFbQgABAAD2RQAz+UzlAOAxMh/oASKAAAAA358A5jMFx3EBduI4hUweAQQAANgTAcwW3DLAo7iFLAIIAACwLwLolHN8w+AxcmUHAQQAANgjAeT7BY+DAAIAAOyRALoIIDxFAF0EEAAAAAEEBBABBAAAQAABAQQAAAAEEBBAAAAAQAABAQQAAAAEEBBAAAAAQAABAQQAAAAEEBBAAAAAQAABAQQAAAAEEBBAAAAABBABBAQQAAAAAfwoAWy0Wt7c1VvuxB/Wp6Vwq+9P69fFcGPmTf363ElspeW5M2/oLR3eGwQQAAAAnr8AZsdNUfAu9GZnWBHlWlaIc3Uq3GHdFaLVEKI97gh7Ky1vIPMi0xvw3iCAAAAA8PwFcOCHD11ldC58ENWKEK2e2dcQ4sykqBN7KyUvq+bh1sIEAAEEAACAZyuAufORKF9qs8urhRAtbxWoT8OHpurHn96uxc5speT1VVc7oTrizUEAAQAA4LkJYHfqT3sTUZ5Ma37PL4ismulf/2og3PH1KqmmO3sjVY0/HaiCtZWW1zeymFFnvDkIIAAAADwzAVyMG0I0BmJ2WRKu1xLiWPf+hLj8WeRVZz7sDUdCiONxN/fCr8XH5ILEVlpeO9bIDm8OAggA+8VPv3wBflryjQX4igLoXmpFy42EPwyfr5QrTqNh28uhyKpa23UnZjB3pqQKSvFBv47b9lZqXk02xGFT1XhzEEAA2C9++e9/Pj9/RwABvqYAVqN+nxC+nr13MS6vOoBj3QFcGkUcCjGTbVG4iA2wGHTjo6Ot1Dxn6dVbIzqACCAA7J0A/u9vn59/IIAAX1MAj9Uo2piMq6HPXWid04O3rroWh8rM7fOkKP6fvXPbTRzLwjBSPFoR2o5bDmkg47K6HMexIBYSOAZQoTQFOShKHAVFXDBSrtCobuYZ5pZn4AKJPGl7bx8wOVWqu5I26f+LBPuwTJVsJf7Yh2XRpm6Ped2oRYfEpWfiAorbZ7g4EEAAAAQQAghAtgQwv92P7vdW27J+1YPC78dEJHYBV9tC7NxYE5lDRJu1bnRsUnoyjnO+fYCLAwEEAEAAIYAAZEsAxcQtp3wSN7WqRCTyAJ5+NYg01gh0kGui2O2r1GKnW5aeijvkHQ1Px8WBAAIAIIAQQACyJYDU374ukKZQ2z3r9y8OtfhJIDdEpHpf5EAF6yQ7VYOHlmnDvfmVU0+Vnoqjqk509LWMawMBBAB8LMoQQAA+gABSp/r191qHymybYxFRue3UwmcBF1snJ+0DIjKuTpxa+5xPGYdcpEpPxVHDa9esfVwaCCAA4IP5X2kujG1WMne/xfrGK7OoXCrx13nJ/G0avI9Ekpd5qhD0mbNHRwkB7PninxhIg5f+Bz1xQO9RjOwPcXmygb/CACckmwIYe+CYiPTx9gbOJoAAAgC+63/mbDo3p6G9BUY3nUVWNzdLUcuIDxX+e8STvKQL9593w9D0UT8kgP4goPc4CAKYFVZHd3FZMi2Am9sitV/nq4qzCSCAAIDv+J8k3kefwoq5rCzMeSlu2R1J0qcoflmYjaTQ+sz0RwgBvHuNAMoiStb9XlhddkAAP7YAqiyPU/vzBVD9ekREde8MJxO8swDu3djRkgMipWVXx1tENRZwjasAQGb9byEG/2bmvajd34tJ39DzZqW4e25GopgYowiWIgFMHfV4BLAn9C54lYZ3vtTLEWkTX/InchLF3/xhT8olHf5kEobKvAU2mBUBfKzz4tlh1HWf/YA2Y8yzDiCA7yCAVHZOgp+mjJMJ3lkAG8dK3QmzEcnOTVC+JvIOC4XCFq4CAFn1P2kq1G+R3g/y20gs65OWAsj9sJQsDZwtQ83Z6lFLARR/Z7gADqVbIl0aku8PtUs+2nfnD24H0iQRQN7m+5NLOe6QeW0g3RFNpOHtEDOPWRHA4Z8QwH6hkO+7Qvg0CODbCiAAf48AKmyP6LAqvnrsHRtEzRpp+C0HINv+J32LBHCa3OXnXAbvg4ZZKVa8eRBkjj6Z4rCksCKA81ghQwFcjhlpfARvIOnC82go6TlpSLI8kTTq+bIs3074wJLvEy07eGhQ0HWhHNF8MsiyAFp9IrqwDNZ1bKvI95TaHr8RhAHOhcqa1U7cqgZRXhRlX2PFGgQQrLcAdmtEVGDFpOGiQVvszKmd7TyI3AAAvAmFwf+Hyx/l2bgDc5Tc06cPBTDcEDIaSaEAjkpT6VuJC+Cn6XTGD0wKaQFMtpFIn8eapoXbOwZDaaBpd35Qv9M0f6Jp+kC6HPBGLShooSb6Qy3sXHbwmpaEDqWcJsAV/hm8jQAe1WQi50hlDVW7bpDsjNWNRisOsPo6ayi5uFVllmK0LNKc05zRGuNGDQEEay2AHYeIdFaP63m7QoXaab7cPsZVAOB98NN368nztxpWul8VwGkyBRyanGgVAng/Ms1fZma87yNaKxgXYgFc+t/jXcCX0kAXg3xD0RJY3W3U1fMvLy9vxb3Mn/CmuCMKHQyiz7zFpc3ECOATawCZwKUtt0KKa6jskGifqXVmEFWYKgRQ67J9nXWJ4laVVyrMqLg5orqLJ01AAMFaC+CRI+4rsQBWqvGjBssMA/wAZEoAaWdpgPEiv9WZ3LkZMgu3eMx2E11crBSSjDGLlUTQ8souYH8y9GWSuePJgeSJRl4QmiiHK9ZDAYw7eC10xcEtB7e7bAjgEyOAp/mAjkt0fEUdPrZXJyqyfLdKRME7tV3PY3aTdLZPFLfGUc1QH4s4zxBAsM4CKKaAi/FvctdOnh5TwEJAADImgOkxwDANzOd4YC80uftFwLy0uJd4wj9pdy4tRotwMWBSWArgLL2F5HEewKHfmxCRWAM4kbSc8IiJL1NvubiPK9+yI1ouqOliVeBtDlc2swKYbAI5sHWrGwug0kwEsK8oexRNDzUTAcyLqHMbZxgCCNZfABVWiL7fBRxUhfTVz3iZ4a83ABkTwNQY4MycLcQM7uyXwAZFkudp/FSQcA3gYsRjS7t86d88VVhMp+acB68c9XgEUA/ncCV/eDvw78JdwMPULuBYAJMO2Y9DJ3xfcJQnEGRaALVq08tRNLmrVphBVGY7UUAkgHGrys55ZafObxs5A6cZAgjWWgCpcaPU2xdER11Sq0eFAG3TOy3U23gyKACZE8DUGCB/jluU7G8RzfzeLwWQrwEUY373o5IpMsAkhU9R8OpR6RHAy3DVWJgKMEnup8XJ/R4KYNIhDdN5ACdYI5YRAXwxD+CpPSZSmVVQWw3STq5ym9YXWhXAuDWI2lRbLSLrxlDHDZxmCCBYbwHcuPHsU42odUUH4cIOg/Ytzz7DACAA2RPA9DrAn8rnR1/5ckIcHjze49lktfLDbhl5bbMigC/mAcyzMhfApuNaBSKlYYsUECsCKEetBjt3vEaBp4Hx7OM9nOYfFcAcBBC8RgBzeBQcABDAp244b2OADwUwd9nrhRt9kc/54wlgioMTGSme30cAFRUCCF4jgFsKBBAACOBTd5z03o03E8Ch1BNZXPCA33VkMkz/XL5wq1FOmgQBfB8B3FAggOA1AqhsQAABgAA+xbsIYIKsYS7349L3TmUI4DsJ4E5RUfHLBL6DrCrFHAQQAAjg3y+AAICfIoC5nQ0lD8B3UIwcBBAACCAEEIAPI4AA/BUggABAACGAAEAAAQQQAPAPE8DPo5+PCQEEAAIIIIAAgMwK4PHNG/wcH+A6AAABBBBAAEBWBfBtwPZEACCAAAIIAPiHCSD4QOgrIPscBBBAAAEAEEDw4fnXCv/FCYEAAgggAAACCCCAAAIIIIAAAAgggAC+Djw0BAIIIIAAAAggyLwA/uexALY7/LXrvvwpbcaYZx1AACGAAAIIAIAAgvUfAXyNAGrU7hcK+b6bD2sQQAgggAACACCA4CMIoNUnogvLYF3HtopExZZtX6uksma1E0U5F2Et6PKOjaCr63ipUAggBBBAAAEAEECQPQH83/MCeFSTiZwjlTVU7bpBmnOaM1pj0llDyUVRVl/UZGesbjRapDJLMVpWEgoBhAACCCAAAAII1mIEkAlc2nIrpLiGyg6J9placXNEdVfXWTfSRK3L9kWtzgyiClNVXqkwIw6FAEIAAQQQAAABBGshgKf5gI5LdHxFHT6sVycqsnwzFMOizvZ5lOt5zG6SqHWrJEIehkIAIYAAAggAgACCtRDAZBPIga1b3VgAlXM77Nd5ndp9RdmLa81EAPMroRBACCCAAAIAIIBgvQRQqza9HEXzumqdFYhyRiyAnZQOVphBVGY7KjvnlZ04FAIIAQQQQAAABBBkTgBfzgN4ao+JVGYV1FaDyLox1HHjKQHUTq5ym9YXHrqptlpJKAQQAggggAAACCBYrxFAyrMyF8Cm41oFntvFs4/3nhJAUhp27WyHDHbueI1lKATwBwRwT8n/wd699bSRHgAYRnLLRNaY2Q4Qk6zXaY1xBhPLKxuMIUFGsBhyQJRVToqiKle9K71YqbnKX8ht/249NiGQJduyxZFtnkegOTnIfPHIr2YYzzBEGXEkAAEBCFe4Fdz9vZxPd/5GAZiP4twQnkJuPptXRwIQEIDceP+4YP7rDyxEe+uBAPw2AZiJckN6EjnHAAUgIAC58XKFC37jkbutbk4AfqMAjIZ335T5SB4JQEAAQq8C+1+MTgBmh/f/kcvKIwEICEBgBANwiE9DAApAQAACAhABCAhAQAAiAAEBCAhABCAgAAEBiAAEBCBj6cUFzw2IAEQAAgKQSTd9wQsDIgARgIAARAAiABGAgADkRgZgHGa/ehMQdwcRgAhAQAAyUQFYDd98DsCNMAxblfsCUAAiAAEByAQH4FG7FX8OwN25uezuaj9QCgJQACIAAQHIJAZg3GpsrH0OwM10Xe1JHK6vbAb5dtLqlHrbtmqtSj5Il5Oj2KAKQAQgIAAZ6wBcqwWblS8CsLJbDJvRVK72Js40271tlajUrgSFWneq1H5jUAUgAhAQgIx1ANY2g7le+Z0LwMJWuFQMt4KgEZaCoBrGcbpQDUvV1V7jNFaLRvUbBWCn+Ts2CkABCAhABOB/CcBGeCsI2t2zAFxttcJkPSiGS0GwtdJ7QD7d0OhP18O+vFG99gBc7CY72/Vu5goBuP+oF3uzkQAUgIAAhKsG4GHYarVWk+LZRSBRtNhbXUybb/0sALPpNDpIjOdQAjAXhbX1anWtFmb+9wDsx54AFICAAIQrB+BUay2Komzr4MLfAJ4GYDU9BXwnnI/Dg3RhvhHO9f5FyaBe+xHA4/rgkuv7VzgCKAAFICAA4fcF4HrS/4u+w+ZlAVjYO5y6VXmUXgRyK263g6ByXIrfNA3qtQdg/dyVNZXB/GEtDcDibrKT3E7rsHMY769ubzSCqB1ut+N+He7P9mwKQAEICEC4UgBWuv1JI8xeEoC5qJnU9+eDUnhQazXn0o+BaSWdRYN67QFY2StcHoCVTjXb3TlOA7CzdzsT1cLs3oP4TvioH4CFxmy2WBCAAhAQgHClAGQkAnApTJ40Cr8OwMHhvQezB735nbW01GeT9J1/NxycH3YKWAACAhAu8fyCggEZyQAMSk9qO9v3bsdfBGDttAkrvfn0ipwgt3OYTu7PTglAAQgIQGCsA7CneKcbpvfgu3AKeLDp9urZfJgeBwwas3kBKAABAQiMewD2xPV7vQA8EoAIQBCAwE0JwKDbK73moPQqaQBWBqvvVQQgAhAEIDBRARi386el16u+blgMgmBtOw3AnaV07frsg68GYFYACkBAAAJjGICl5k5nvbq0Vdm5k0Zde6l6tHJ7ZSrotJPuUmN/Nr3w49IALM0eVn0OoAAEBCAwfgEYBNVOsr2dHDfS+a1kJ+nGjbARdA4XH4U7e+vB1wIw2N3ebsYCUAACAhAYvwC8RgJQAP4fFo+T+n7x9OXbTlbezNizQQACApCJDsBmJ2rUdvuzudpxb/7Ing0CEBCATHAA5qJwMQgerOT6BwM7pSBYr3/xkAwwHBcC8G/Gg0tILQEoAAXgUGylvTcX5s9WPGnas8ERQEAAMskBuJnefbAYNs5eTUnVng0CEBCATHIArqUBOHUWgNWVLTs2CEBAADL5p4Dzn04BbyV37NcgAAEByGQHYBTO9bpvZbBwfyVrtwYBCAhAJv5jYI6jxsaTIFjbCuKVtbmegl0bBCAgAJnkAMwct5Jur/nah8H9sK9k1wYBCAhAJjkAAQEICEAEICAAgesJwNzQnkVOAApAQAACIxiA0fzQnkUcySMBCAhAYPQCMBMN6xBgIcrIIwEICEBg9AJwPh/Fw0jAXBzl1ZEABAQgMIIBODWfibLDEJXEkQAEBCAwkgEIAhAQgCAAQQCCABSAIABBAIIABAQgCEAQgIAARAACAhAQgAhAQAACAhABCAhAQAAiAAEBCAhABCAgAAEBiAAEBCAgABGAgAAEBCACEBCAIAAFIAIQEIAgAEEAAgIQBCAIQEAAggAEAQgCEBCAIABBAAICEAEICEBAACIAAQEIjEAAzghAhhGAMwIQBCAwqgGYzwhAhhGAmTk7HAhAYEQDMM7HYoXrF+dn7HAgAIERDcDcYn4mnodrFZfyi/Y3EIDAqAZgkJvJR3DN8rHdDQQgMLoBCAACEAQgAAhAEIAACEABCAIQAAEICEAAfttf/3jO3wUgIAABBKAABAQgwAQH4L8EICAAAW5WAP772XkCEBCAABMfgP+cPuepAAQEIIAAFICAAAQQgAIQEIAAAlAAAgKQiZC5c7CVMhIIQAEICEBuhoPVcMBQIADHNgAzQ+GNDAQgE2vjaCnqyxkLBOC4BmB5KA69hkAAMqlWp4Jcn6FAAI5vAL4/uX7fC0AQgEysvRljgAAc+wA86f1S1/31JwEIApCJtbZfMAhMiuc///zTz2ffNywAr50ABAHI5OrW6+1OylAw/n46n01/EIACEAQgXG6jdspQMPYKAlAAggAEuGFuagCulX8UgCAA4Spu3e60H23GBoLxd1OPAK6V3/V/rQ8L5bvvzn7J5fKH07mPCwv9FXfLC+mqj8sL5YXlSzdN9zb98P6LAHw9/ao/ffpq8P26P4QPX/zqeTx95TUIApAxkU3ClY2VsJ43FIy/mxmAn/rvXfnDyXL5NN8+/uXuWQAul9PKe7vw/sf35eV05t3Jh/LyZZt60Xjy9tP55NMALD59+PBiAD5+9uzZi9fTzwQgCEDGVruSpl9079xFIIvHSX2/eLrQ2Kukk3oYhuGR4WKk3cwjgJ/6b7p/VO/ld4OFDy8/fgrAk/LbtPL6i2/vTn/sP/7lD5duSn/En19eCMBXT59NP78QgA+DXK8LH7/ub84JQBCAjKFWoz+pJp9XNTtRo7Z7+t5Sb/cDsPVgbm7ORwYy4m5iAJ7134/9I3fvyx8HRwBPs67n++UP5ytv4O13l2w66f+I5fKFAHz4S/D4ly8CMJVO/sPe3f2ksSYAGGfTwDRmpqa79oDtLN3tmVYtNRhFKqpxs6YShQbPrqgpZtNeyJ3cgOpNE/aKcAFN4B/eed/5AAT3YI9GZub5JS0DM7b1PeTw+M5X7vgkEtere5G9qm4+q1ZzuZOQoujVjdweNQgCEJhgqah8iKacF7Rp9VdF+ZCwfq7/+GZfBKCuTo342ifARPn1X+MG4MR/KwMB+J//s+G+0392+lV6JwTbAfg91paVtxCrRCrWkX6R9le5q/jmKuuLv9sN+fyLbspH8mbhiaVc1fp1siGe6Rsnur63Uc3HT3LFw6JcuVfNF3Pmy1XzlePIsW7hjflA+PwiAIE/ILNqzSJk3Fe2kuZvM2rUfioD8JmaXUxmXzBcYAZwsmYA3fm/WwOwbaaerLzIqWHYR/793ZD9N7TK2mt8ap9TbM0AVjcU5VAe79ebATSr7kU1UlSUPXNlKHKsaFo1pys5MTVYjcTj4hWluscbEgQgMKm09VR2a24rm1p3X1oXlwSMq8v9ATiT3J2azXCxaEy2YBwDWOzzX/dED3EOyMgAPDqKROxpvqvKV2sG8NvVggjH4VWnsUrkKubMAIoA1PbERN7JiXLjLOCIPOBP7BvOyzosRg6VXNVacF6J85YEAQhM7EfmTlpV1fR+70juVRGAocEAlGZVLhaDyRaEAIwPXKsv9XKpNwO4NCIA5bygqLwla6evHXdiYcSq9pFhvPrefwxg3h4xvX8GMJ/PH8p7SIoALMpTRET0ySY0F4rm9rlcxDp1BCAAgQl9sy7PLvf/pC53AUcHdwFLMyMPBAQm58eZ4AXgccItQCvjvjqF55zaYVi+V+xzRJbaX9tyoTK8SuwWbkcWXvYFoKy9fF7s7x04CcT6kfG2GcDiocB9xkEAAh4yrc6YFZhQ+gNwOWv+NqfyvsZkC14AFkO9Anx5Kvb4Po8MBGC78q3ybSFWabvTfBW5sGC0h1dFrkQJvlzoBWDcvrSL2Ad84yxgJwDj8jrR7jGAxzldvqKF+P8FCEBgQn15r3xx9F5d+W16ObOvKKtbivJ0ZufdzIz+NL07s5zhxlCYbAGcASwqvQK0LgRtJtz3V5FIpVIxTiv27mB5oN8rcbXn2JHZiPJC0KejV11VjmLtXgAeR+SnmVY0H28JQK2aK74oitm/3N7xYT53ImqweJjfOOEdCQIQmEyftpRPjt6rT35Lz+/qirL2WVHmxQWg1Rnl7bv0fJa3NSZcEAOwrwDFreCu7Av5vbJ27y71Ks+6A1zbWnBm+W6uOo0ZR0t9t4JzKk5M6t0SgIq8DqD5urlSXAcwbr9S5RwQEIAAgIcXyBnA/gK8X9ZZwH1/tXbj+bC+tZrGGxIEIDC51q33anSHoYD3BTMARQG2HyoAARCA8CX1jXx4m2Io4HkBnQFUlFDv2i8EIEAAAr/r9Wt18bUwn2Qw4H1BDUCFAAQIQOAOPuyoK2tCYZnBgOfpBCABCBCAwDhWuLsH/IMAJAABAhAYZ8rk4xMGAb55OxOABCBAAALjSL9lDOAbwQ3Al3+9fwYBCBCA8K3dba7WCr8I7gzg5wcxy1sKIADh2wBcnF/ZFhgKeF9gAxAAAQjcyadFG0MBz9MJQAAEIAAETPAC8Jj/6AABCPyMp79sr22uczEY+AAzgAAIQGAsU/NqIpNQk1GGAt5HAAIgAIFxrL0T6Tf9mpNA4H3MAAIgAIGxpK17wL2fZyjgfQQgAAIQGEcqKh+iKYYCnscMIAACEBhLZlU+rGYYCngfAQiAAATGoK2nsltzW9nUOmMBz2MGEAABCIz3kbmTVlU1va8xFPA+AhAAAQiM+WZdnl3mfsDwxY8zBCAAAhAYS3S/sFbYn2Yg4AMEIAACEBjHh5S8EHRqjqGA5zEDCIAABMaSKTwxf4+uLDIU8D4CEAABCIwj9UY+THEdQHgfM4AACEBgLMlnVgAmGQp4HwEIgAAExrG/q4vPlE2uAwjvYwYQAAEIjCWbSKxtriWSXwqFAqMBjyMAARCAwDiSn3oYDXgbM4AACEAACBoCEAABCIzl6S/ba5vrf2Yg4H3BnQH828uHkOUtBRCA8KupeXkh6GSUoYD3BTYAjVb9/nU/844CCED41do7kX7Tr7cZCnhecGcAjWb4/nUIQIAAhG+ll+XD+3mGAt5HAN6n5wQgQADCt1JR+RDlTiDwPmYAmQEECEBgLJlV+bCaYSjgfQQgM4AAAQiMQVtPZbfmtrIp7gQC7wvsDOAsM4AAAQjc7SNzJ62qanpfYyjgfQENwNlYQ36Pra7RrbvfcctoDS64q52FjiFYXxuOxcTvjZjRbfXPAF5fyL/1PHz+u//ma/FFpYvhDUtl3pogAIHJe7Muzy7HGQb44ceZYAag239Gq94y7AJsdrpW97kL7mp3odMRV3uxJg8bRkz2X6vphmPnrgF4dm66Ht6SAAQBCEzcJ+bHJwwCfCOQAej0X7grHhtde9qvEba7z1lwVw8u2L1oNEQAynx0/oi7zQBqmtxUix9c288JQBCAwORKv2UM4JufZ4IYgG7/NWW91Q37WdjuPmfBXd3bzt3ZGw53Gq2Ys+wE4M0ZwGtZduYLpfJlqXQdUhS9fBY+K8vEuw7H7U3Fg3yuXx6EDy51ZcT2AAEIPLLdbXb/wjcCGIBu/5lJ15Sd554P4uzKtRbc1b3tYm4AtrphJwCb7l5kewYwLogALIdrihIPl5VSqazXxETfZalcK5svKAdnlzXdDsCza/v5Zem8dl66NAPw4NJc6N8eIACBx6XtLs6vbAuMBTwvgDOAq27/2XN/TaN+WwDaq3vbGY2uEXNmB+0A7BjuH2DNADp/2rmii1255VJcES2nlcPxuGy5yzMz+C5kK+q6VrsUO4vF85C5VjObT1dKF2Khf3uAAAQe2adFG0MB7/NrANb69X8jS73++5kA7NabLXEWcMP8ZQdgs+6eBGLNAMozO87LIutEul2LGT3zl3IerlkHBp6H48rBpduK8oA/8dxZWxuxPUAAAgDuiV9nAP/d/42UBmYA/9lthn96F7B97rD1Su8YwJYx+hhArRY+j4uGk40ng85SswPwTPSprlgBqIn0s77Q3v68tz1AAAKPLbpfWCvsTzMQ8IHgBeCx6hagNffn1NtQALqrb2xn1l/DsLSa9V5JjjoL+OKyfKANzADWrOazAvBC0XTrn3/rDGDNbUSAAAQe04eUmsgk1NQcQwHP8/MM4I/RAVgM9QpQXtWl07klAHurnYVmo2knodCKNW+04fB1AMsHYg+wOKZPnNChW8f0hUKKG4AO8dw+4s86BlAcM9i3PUAAAo8sUxAXAoyucAwgfMDHAaj9aI4MQKVXgHWjZZ3C2+qIY/nqRqNe71twV7sLXecYQLnjV+wC7sgLQTeGrwNYkwEYL8ndt6WDsnV6rzzP9+J6dADKtWWx+3d4e4AABB5Z6o18mEoxFPA8P88AKlM/RgdgXwE6t3gTU3hda69us7cwfCu4Zv+N31pDt4IbcScQ61KA1nX94uK6fuJKf/FbAlBeB7CsjdoeIACBR5Z8ZgVgkqGA9/l5BvAv0z9GB2BfAd4vOQM4+MlWOrcC0HlBu+NNxDVuOg4CEJgM+7vigOz45jpDAc/z9Qxg7B9/qo8OQFGADxGAnRsBGKpdXGiDAQiAAIRHZROJtc21RPJLoVBgNOBxPg5A3YilZ+qjA1AJGf9j7w5/oygTOI5roJnK7drzbpXaq41CRRKEJiUgaAjpWSFgqbSWSCThFdRIUqOh1ObuxfXFJRdeyCUmBv/cK4DLM6HL7XZ3Zp6Z5/MBzRrbdLsM7NffzK4PS1gA18e2n72BiwAEAUjtzX3xgkeDemv0Ajg7+f6J8Z29AzArJAB/vdbr3jmRCwIQIBpNvgZwdnbqz+d3C7C8AHzrmiMKBCAJOrpyfO7yHy/Ym//imEeEyDV7AZydfO+tY+M7MSyAgACkwU5fnJg/+fmz22fmzglAotfsBXBy6m//ON3ZeWQBBAEIhWlPtI5m2ccnnl3t88mRqy8H4AGIytHVfgMw+m9lrwXwyQT494uv/xAW4PfPPnz21/+M3uS304VywA7J05QAhEJcmMuyrNM6/Pwfr1oAsQBWugDOTk598NfWVxNhAT5fAI8V4iNHFAhA0vPpySzLZlrzApC6aPg1gLOzUx8eOXJk+tAPLwUgIABhRM48CcDXBCA10vBXAZ+fXPnkl52ffw4mQAEIAhBG6+kp4MNOAVMfzV4Ap+Y7U++9vvPw0aNHFkAQgFCUiVZntwJPZAKQ2mjyAvj+/Mo75ya//dPDvd4GBhCAMCqnVybmz1/NsjMXsmy88/mxTmfag0LMGr0AHlrZ2Tk89cH4nm8DAwhAGJUDK2ePX9ptvnPXsux464mOB4WoNTgAZ87tPBx759zkhe8EIAhAALqavAD+d7f/xh6+/skhAQgCEIBAgwPw2f/qY+e7X1wDCAIQgBeavAB23RKAIAABeEEAAgIQIC0WQEAAAqRGAAICECAt5S+A7c3wa4xtCEAQgACUq/wFUAACAhCgShZAQAACpMYCCAhAgLSUvwBOC0BAAAJUygI4iJnV1cXV7l+etUAAAtSRBXAgS7lHa9HxAwIQoI4sgAIQBCBAWiyAAhAEIEBqLIACEAQgQFoqXwDfWAqsCUAQgAAUruoF8LPwi9wUgCAAASha5QugAAQB6CEAKJkFUACCAARIiwVQAIIABEiNBVAAggAESIsFUACCAARokM2t0Nt7f5AFMM0AvL28vND9edtvFgQgQFNs5Eprc8+PsQAmGoAL4Tey4DcLAhAgpQC0AApAAYgABEgsAC2AaQbgtABEAAKkG4AWwDQD0AKIAARIOAAtgGkGoAUQAQiQcABaANMMQAsgAhAg4QC0AKYZgBZABCBAwgFoARxVAC7dDEX/hCYAEYAA6QagBXBUAXgj90XWIj82LIAIQICEA9ACmGYAWgARgAAJB6AFMM0AtAAiAAESDkALYJoBaAFEAAIkHIAWwDQD0AKIAARIIgB7lJYFMMkAtAAiAAHSC8D7f3yMBXCIAHxjI/ChBRAEIEDUAVizBXD7emArmgC8F36Rry2AIAABog7A0S2AM5uhPu7VfhbAB+FnCMARsAAiAAHSC8DRLYBb4Wdc7+duCcAYCEAEIEByATi6BXDgALQAxsACiAAESC8ALYCJB6AFEAEIkF4AVrgAtgVgBCyACECA9AKw5AXwzsHlFz9+jCYAc3drOakAtAAiAAHSC8CSF8Db4dcYOgCXQsMFYCCtALQAIgAB0gvAghbAe1dCN4oJwHxpzQjAfRGACECA5AKwoAXwXo/SEoCxsQAiAAHSC8CiFkABaAEEAQgQaQBaABMPQAsgAhAgvQC0ACYegK9aANeW1pa6Pz0zIwABGhOAFsDEA/BVC+CVPY8UEIAAdQ9AC2DiAZgJQAQgjMDRleNzl2fyt+dau77y2BBjAFoAEw9ACyACEEbh9MWJ+ZOf52+f/bjT6bzpsSHGALQARhyAi3dCBR0cAhABCENrT7SOZtnHJ9rh7enWoT0+9ACU5Oj477nSyj2t3+x+1Gq/Adjjq7wiAP/V/aiFfgOwx/dyt3dpdbof1G8Aft+977kuXe7jMR1f7DcAJ4b4lct16cGCDo/co7WQ+1dX+vklqSlPVwIQRurCXJZlndbh8Pabrcsn5y6/LQCprAAf9xGABwoMwG8GDsDPygjAF3dr4AA8UEEAHinm6FgQgAhAGNqnJ7Msm2nNh7c7c5cOvXv+ogeHyvQ+Bfxl91xre8hTwO2kTgG3SzkFvDrwmenBuQYQAQgjcOZJ9L0WBODz29m7rb94dIgvAIOnddcARncNYH6ULejgEIAIQBje09O+h4NTwM9vZ509LwSEqgOwW1peBZxmAFoAEYAwAhOtzm75ncjdnr+cZdlHLcc1MQagBbAuAVjQKWALIAIQRuH0ysT8+atZduZC9/b42Uud+fPXPDbEGIAWwLoEYDkL4EZIACIAoV8HVs4evzSdZeeuvbj94bGzxy87rIkyAIdaAFfvBD9+EoDFLoDtYg6OXAD+u/frxQUgAhCgMQE41AKY+wwB2IAFUAAiAAFSCMChFsBlAWgBBAEIULsAjH4BnMmxAI6aBRABCJBeAA61AJYRgPm7ddcCOGoCEAEIkFwADrUALicQgDf3vlsWQBCAALUNQAvgIAH4WYUBaAFEAAIwogAcZgFsWwAtgCAAAeoXgBbAQQIwngXw/pXAzWEODgGIAARojKXFwO8WwKYtgD26dHAWQAQgwLA2roc2K7wnr3hatwA2YQEcVQBaABGAAENq58+1RhOAP1oALYA9WAARgADDijQALYAWwP0cKQIQAQjQz5qSD8DDS2tL3Z8l/8HWbwBaAF8OwPWQBVAAIgABXm0jmufPfk8BWwBfCsDfdj+u+2PsVDQL4K3QKQsgAhAgEtORBqAFcMAADJyKZQFc7n23LIAIQIAq1S8ALYCDBGCVC+DBsZ6/JBZABCBAhabrdwrYAjhIAFoAQQACvMQCaAEsKgB/KyYALYAIQIAhuQbQAljSKWALIAIQqL+tB4GtGn8jXgVsASznFLBrABGAQO21t8Nnne36fiMWQAugawBBAAJ9akoAugbQAli3U8AWQAQgUJU6L4DtxdXAY68CtgBaAEEAAn15kAvAtdB07Pc90udPC2CzXwXsGkAEIFB/28U8f5ZhuuYBaAEcJAC9ChgEICAAqxlQNjcCm/3cLa8C9j6AFkAEIBCbtgVwkEdrK/waDyyAFkALIAIQqKUHFsABjDQALYB1WQC9DyACEGgaC+D+F8CZUI+nda8C9irgKg/g9vRCaNGfeAhAoO4BWPUC+M/co7VkAcy8D2B8B/BM7htZ9SceAhB4OhBYAPe9AA4bgBZAC6AARAAC1XANYLELoFcBex/AiBZAp4ARgMAzFkALoAXw/wTgQQsgAhAQgI1ZAO9eD6wXswC6BjC6BXBzPTT4AtiYawDXbt4Pfqz5w1AAAglJ+hrAW+Fn9BOA7ZGeArYAVrMArue+SLoLYHutxwGMAAQSUMo1gOH/P2Pj7WgWwHwA9nhTFwtg0xbAwQNwuTHXAD7eDjwWgAhASGnzW7sdKmMBnBkbdGqrYAHMPa1fGdkC6BrABiyAkb4KuL39ILDeTwD+1M8BPKx+7hYCEChdKdfQlxGAWSkBuBra9irg+i+AG7GcAs7KuIahggC8XsxvdwQgVNVNiyEBmMgCuI/nTwtgnRbApdBarRZAAYgAhDLknj+XBWAiC2CBAWgBrGYBzAdg7jO+2TsAY30fwDoE4Ne5lxp7HhGAIAATCsB2PgBPfRmIZ0ApKAC9CjjyBbCfADxYhwXw8Y1QNAHY679gEIAQg42twHo/AbggAPe9AEZ6CZUFMM1rAAdfABt/AAtAAQjJyL228/r/2DvjFsWxLIoLArdXkg5IVYkQUpCiYjC6AWOicUpksC17pW3HppcdqmGBmWWBhQaGHoaF/Xe/wjL7cTcvsTT2VrXvqXlJ6flVI7bp0/eqSeV48t5TOAFUv/z443frny9Ff7YnYwAxBhAJIBJAGEAAAwiATAP4n60vE3jm/AkD+KQBzHMI1Zvv0+R8CRgJYD4JoLgBfP8SxgDCAAIYQAAONIDv3n3c/DGeO39+Sv3AAH4TdY8EkPnq3x7//P1oAcp2roMEEAngHgYQCSAMIAwgACdpAI93/oQBfDIB5Dp/bi2498/jJYBFMoBIAPNJAD8X5RIwEkAAAwgADCAMoLgBfBEJIGYBIwFEAggDCAMIAAwgDCDfEKotA/iPrQUuSgcEKB+QACIBPNF1APM0gPrHNDCAMIAAwADKRv01jVEQA6gemgD+8vSJCmMAkQBiFnARDOAeOzCAAQQABvB5fv2cRudRbLX1uZgJoLgB3MNpFWYMIGYBYx3A008AYQBhAAGAATymAdxKKj5xWcattv77Lj2h+VjnT/XzD2lkGMBfnm4LCSASQCSASAABDCAAJ24A/5TmzzwGUMr580uazTnkzV/THDgG8HgJIMYAIgGUsw7g9iymd2kMJIAABhAAGEB+A/hMW7wGsDhj6M9rDCBmARchAfzw4W+bn99lzALm+QSzxw78Lv1EPiABBDCAAIh/ZE1zDgbwhV1B+8b58+MBAQrWATzPBPD982/J0XZgfet3Cs8nmKJG2EgAYQABePncLG13+uRkWBnnz0N96e+FSQCfb0tKgIJZwEgAD/sE83xbR9uB1Y9bbf2L4xNMUXfgrcP9D5/S/DH1reff/QUJIAwgAIXFG2md9jgvA6gbnNAB58+tImUZ589/ZzSEauslOZkxgJgFXIQE8PtjJoDP7MAfn2/reAngm0J+gkECCAMIQMFQNeWGqOWoT2x7j/NnsQKUPc6f6qkkgOpJG8AffjuLBPCrHZhnT1FPZRaTCgMIAwhAwRi6RHSh1LYfVRg/p/lpCztNV3lkS2E/rwjWiu7zRbYUtiJcJKO2fjpaW0FaERy1rUOee8D5lkhuqyvc1svZgUONrrADv9wd+Ofj78A4M8EAApA5gzYRGUoHrwQAOWHU+zpeBQBgAAGQic8MYAkGEID8/J+iwAECAAMIgFTiS8C1ry8BAwAk+j84QABgAAGQi6ZcEA0dvBAA5Oj/4AABgAEEQC7eUuuEM7wOAOTp/+AAAYABBEAq5WVg3+PUA0C+/g8OEAAYQAAAAC8V7sXNGSn/FznAqoASbhEAGEAAAABFoaNIwcMrDQAMIAAAgGKgwgACAAMIAADgzIABBAAGEAAAwHmBBBAAGEAAAADnBgwgADCAAAAAzgskgADAAAIAADg3EgN4ZbDbRbOq3wzb0b0W26RrAxsGEAAYQAAAACeGmjKAQ3V417/XSlZkADXP8/rjagcGEAAYQAAAAKfGxgDO6YHdDSr1yABW4ofnZMEAAgADCAAA4LRIJYCV28SrBcraALbpbmXguoMLo3bVVZTquFcttZzokZlmaNNokzkdlKuN6BGrWb28tVJbnKFpaPcwgADAAAIAACgUawNo02wT2K0M4HKdAPZe300W1YGimOY8uL5pKcrg8mEyNeaKclGbBmHZV4KqH4Z+yd5saWhWONeXMIAAwAACAMCpYKjZKzIvskkAw/gKcDeIYAaw2+0GllZZ+T9bZ0HeVamrmM3ozlgPAmPMfKEWGUD2SK+jtJlb7FqpLRM3utPxEwMo4dWqDdUCKk6nyB5tARhAAMChh3KlmrlCSpGO1aHMJVKKjCUosi+SMoCL6M6UPeYls4BJbbiK0rVtO/DiKHBJbcUcxHdCK35kQYFywR4ZaEpXq42vo7ubLe6gclM23iYGcCb81IUVFUv01ZKhOJ0ie7QFYAAByA29OTOLpxCWqJ5lT6vZKqQUMdpj9+GGspVIKVKzfXdhZqvIvsgmAQxUdgnYsawRM4Da9fV1r8xWgekTUY9ZP+biLMWcJXf6ZDBoolxcJQZQcQYa1RbKektXq3iu01kZwAvBQ6RmXwgf7erQXbwqnOJ0iuzRFoABBCAnGtOFc1k4xR4SlaoPVsYKGUVmcyqNnatsJVKKjK4ihdvJVCGhyGYSSEfrxvddZgDZtV/b7LFby7LCxwQwTBLAEUsARyGjuzGAbNZIj67XW5IoUHu73xjA0WyfA75pO1dG4RSnU2SPtgAMIAA5YfWKqNhHojua4LgocUXWRSruayKqDQRqiEsOKMKvaDoGEb11dcpOIaFIahbwiMbx/dGjAVTmqrU1BnBQ7SpmJxkMGBjxPF9bWRvACZvt0dUf1ls8FhtatDaApj8bcsfFTdcQlbCnYw1ro0mjYIrTKbJHWwAGEICcGFpqARV7SEqkBVWazfhdjbhiLRFXcBbx+j0tvsPfVkoirhAtwq3Q265VIbpUuINccYWUIqmFoH1qLPrzBr3tPs4C7lS6Kwfom0v3oTRTFPNiNulXe+yRu4lXaWwMoKffh+HMCNdbHMN3vE694iQGsHHdGz44A94n0iIiIcn6uGq21FdGkRRSixStLQADCEBOR4B7W0DFPpJrz+2ROTH5x8aLK9YScQVnkXJnYFeIyORvKyURVwgW4Vf4nu47o17/gfsNFFdIKXKb+iq4Zf218arV3ywDY6mz9TqAr/QaSwjN2cAstWy22l9NL/vBxgAqi0qpettPbbmrlZrtfrUSG8COWyaiyuSe84kwcyokiY+r+Nr3Tdu2p+XCKGQWKVxbAAYQgJyYLYqoEJQY7DiutXWixpBvbLy4YksiruArotdZqjMngbbSEnGFaBFuRdWpEJW9ts99cVZcIaWI0RT8Sg9zvOc3gVjDleHUOFZ4iZ9IWsKXy46T42p6T+X7+H8ohEJmkcK1BWAAAciHmsPO5lq/X49PdgVRiEqaHhHpQfLvVmPjjSMrtiTiCj6JFhLRZZsE2kpLxBWZFblnBpMuHSJ9OK7zvOfiio1EXMErUeu3sgxge2XhJkOOpWriJ9JJSbgWt6k5yRRVr0dE/jUVQyG1SNHaAjCAAORBdaElZ3PvqjUZEBlWdUeQcBzF0YuYzi1RL5lHmYyNp9aSjqtIS8QVnBLDbRL5fZG2UhJxRWZFjLanEVH9mtSRNwhHuwM3ccVGIq7gb6snzQAOiIgNHRt24qVqvrnmjmGZRORvJDsViXlfzeL23Qv2pnL8jpChkFqkaG0BGEAA8sAYOEE8UGUxpo5LU2u2K3o4juLoRajhTH1XIyJKxsaTMWl+e1X+pxTEKRFXcLdVd0YjrybU1loiruBuS7yIMXDuL8xJi3qWQUa/x7U3CirWEnGFQJGOIgWPfHZkhI2VkSiNHX9XOulvJFyK5mSV26oLt0ak0865Cv+n2CkRV0hpay0pWFsABhCAnDDnTpNUupn4xlsaBm5zZ5BwBAVlUKTaGyRjrleB29Vo16r8Tyh4JeIKgbaayfxckSIribiCv609ipTHYdsnCpsUzx1+NGDqMRUribhCQCLNAFrMK9TDvrFaqkab7HKAlbWET2Gu3y/9IazyzFX4WrFbIq6Q0tZGUqy2AAwgALlReUWtOWlOhWU7zUoSJHxzJdODFZRJkRVWnKC8cmrcq/KnFJwScYVAW6oqXGQlEVeIvFriRZLfsC4RUbtOuj+tE10td/9OlqAQkKjSDODcMxNrvVqqhprhrqfxKOFXMMM4JyLdG/PPVdgoeCXiinNuC8AAApCXB7QrNPLJtx5Xya2NlhkqsivCSK64LsbxX7hW5d9ScEnEFefbltruEHsP1eVoEM5uHG3nOyhDISKRZgD1e+e+0Ypa8T19Fsxr1Nv5FTKPEn4FEVWdOhH5I/65ChsFr0Rccc5tARhAAHJCHTqWW67GaVsSJNBldooMizDuBkTU/B9719+ayBIEAwf0IbcR5JJwIB74UINmEfSMKhGBED0Ekfyb7/9BnjO7O7uakO0andm9TRe8X3D1ZtrVse2u6hnqDzZvKn+WwaPgjC+8rc7wbT2s0/R3k666u2dGEdcHw4biHvXtbPJXT3hpvz10u2GNSYEYFHSG67trpeXkehVSBpeCMy60rVat8fljRxkfbIvNYFMEkgAKBEWhNbqhxVM8JXfXdspwugjR3cuuNxn09b/HU/lzJqRlGTFlCTOQRb7Ytq6nkzYFLx0iWg9vIvMJFc6woRAtlMtznZmB0wxgSi70hJcZ8uWEMtrroVYLGq8CNfvbNoeRUnAGm3LGtoJxeL+5uijj3bb4DIAikARQICgO/bCmC3SNdRjwvq2sGOR6kevb8T7SYsdT+XMnpKWMhIIzAMqX25bOG7U4LZzSsM18P/pgoJRo+Moq8zacbGEKlYBh8tfIq0C9zX5wA1FwBkCx3xY1qbEfl4ZhQxFIAigQeMfkLZqSq9KsTc8Vg9wvkiCeys+bkJal4AyE8iW3dXPfUZq7oPnIfXo+GDYUom0m3w2uYAqVhJHxKhzQnaIUnMGinLstotZjowwMG4pAEkCBoBjEU3L1V/uzI4afRaJUJp7Kz5uplqXgDIDyRbf1MHhd/ejQtxciaqyir/XPu80fMfA1Lk+hnop1qiUJD8yqm6JMd23g3ZtZJPkcBJdlZLwKcTOfRjm13CwFZ/AoZ27rgJ/3uU/FB8OGIpAEUCAoKgNcDNbRr9TJG7Vvay4YfhaJExMF7ky1lIIzEMpX3dZNRxUMRyHRaH4b3cCR0z/9gIGv4YDy346IrteDTnIrCo+iGexL69JFkgsRn7cXZqReBboadvRPreecWm5KwRlcylnbUv/xe0HT8H7Tghi5FJxhQxFIAigQFIX2bjBtElGvu35cddww/CySTOVHJqRFFJyBUL7utoLaHVFv2L4Nk3pOXv/0PQNfwwVF/8Gg3lK3opj7qoNcyoHBv+bOLJJciHh3//PSDONVoK1u5m93etomi4Iz2BT7bbV+Pc/mrz26Devt2YQABoOCM2woAkkABYLCUBuPqLUMfzz/5FYrcIaXReKp/MiEtIiCMxDKV97WAdPhYJccurz+aZZB5IZhQ9Gxm/uqc+tzOjkj4AY6Q4kuRKTV1hVDNfNVqlgbXqt/X7hheFhkORxv+02izuAb0YgxNNQw+BScYUMRSAIoEBSC1mLY/fXYJn61Amf4WYTo/Uy1PCUVNoXNlnIBRm4gxWzrsyd4TTev96ojppVqjP7pCYOR+Z8wOAW6EwqzpBfHniRb+fW5COYGur/MTmByIWL/pVN3w2js61GqOJ5NeUvgDC+LtMJQ/8EgXBLRwxOfwafgDBuKQBJAgaAg9H4RDWtItQJn+FnkgwlpuXM78ClsHga32QRSzLY+Qf9+PJhp34hSqjUTcdQnydYxg5P5HzNYBboTCr+kd4g9Sba41TZzA13/5RcvxzYXInY381nbBaO1GDzq62q/jRb3elN5SjWc4W2R5wZRT9+8MVvyGQAFZ7yniBJQEkCBoMxQlYq0WtF0wvCwyPsJaXm6M4uZasWMessdQFK6CXRBfWrUf/WW6p/muRWOGZzM/5jBKtCdUNglPRV7nGyx3SDJDXTNsLuev3I45kLEQ+xPK3LCaO8GfWqqJ9FT+TxH3AYz/CzybTfo0X5KRKNhi9gMiIIzTiiiBJQEUCAoNZ7/ZqoV4ajuguFnETqakMac24FPYfM96o07gKSME+gUdP+U7W8w2T/SPg3gAh0FICNOtlQ18/tmw1CmxjfQ6ezslSWES+9QpCVvlDDOoNp3qs+J6CbkKtVwhp9FRiNSpqRWuAQYIAVnZCmiBJQEUCAoOZrZasVmPm47YPhZJDshjVupSRncsR2ZUW9cFVm6CM5gDyBJt8WN5JxtJYx8BZ3uHUNuBbx9mhbo2AI6kBHdV63dILXbSbjK/T4J9A101/cql12wploG6kLEaBZ6d0nBw7aT9wIfM7iPvTXsE01miLgNZvhZZDeh5tsTJLnDKdaLiBJQEkCB4B9AplrRfNq7YXhZxExI4+jOjhl8x0k66o2rIksHt8EMdiDpttiRnLEtw8ilqP6pcSvwklm8fZoW6NgCOpihki1dbWsStV7XvE/W+o+Op2/SOcp/tfRU5GA1W4T7Zv4LnGFw38C/BqvV+A4Rt+EML4vUBrPwrZVhMB47TLFeBGEIJAEUCApCVK2IeknTMSfd+JBhsciFGWZCGkd3dswAHCfJqDe+iswMboMZ/EDMtviR2G8rYfCausat8AD/IGG2T5MCHV8OhzNIVzMb3T/htDmdsaSstcHuQd9AZ9I51nfVsEPTx5/UmvWYL7Bm8N/AjX6diBBxG87wskij/y3L4PxO+pBCl2VEFIghkARQICgS6436ezf5xZpvPj1lWCzihFEV3ZlNIIFFJGcEwqMkboUxUz9HcPs0U6Bjy+EsGN02TWfN/ngeLlnC1NnibrjfDu5MOseCmoo83w8WrdtJ9AI3anUGI3nsyybrbQKK23CGn0UyDP7BdUqhcjAEkgAKBMXA9JKSw/gKZVgs4oJBVdGdWQViP4DEIhAmJTBuBZ5+Lo49bp8St3+KCeiOGWwFaF8NKFp3WcLU3rxF7cX2Lk3nWA742ndqvVB9Np+PVNc8aLw8DTp5jKxlivfYPcrh3C4SM4h9cL2jUDkYAkkABYIiPyaql6SdBFzzacpAFjlm5BoJ3i3yOaM6ujM8EPsBJHggwAi62K0A6OeS9imx+6deBHQ0HXSf/3RYwtRanLal6Rzbzx72Sc1EUV3zbndLjQB47Jv5mvcCe5PDuV0kZsQHBOvgOqaQJePzU+jDNVoBCSQBFAhKCdVL0iJ/tvnUMNg1FEWJTBRMcVtmETajOrozNBA8EutAoEgOyZbRz3EqYUn7lLD+6amALrd9igroqHn9fdg+0csuAl46x/azdwZvt9PoDrrl4/ABeOy/W9TkXVbykbjt0gI6L5q7iBGdKX2Ywjy4MgzmKZTdFv/gEkgCKBAUg5q+KKHeUukGbzZIwgBqKJqiTBRscVuyCCCHq4ruLBOIu0jsAkEjMfo5TiXMtE/B/umJgC6/fYoL6Kgx627UP1XreKIeye0rL50DTPPtxeYXNaLMv8/KGmLLVOTT4XbNT6VqbgR0nhR09RYdXi3+FX/owUXwKZQwUIpAEkCBoCAEOt3gX5WlGNC9bRTpvcG77AOEURndWRqI20jwQAyFW/yN9XMBpxKWtE/R/umxgO43o31qIaBLW8evq8V8+98gb2MmnWP72fWjVy/wZIx8dKNHgriOj6VqbgR0nhR0gX61kHPL7uDCzy2UIpAEUCAoCvqrij0bRAP1nuJ32aOMyujOzLhfl5HggRhKk11DifRzUCXMpn+aCuiY7VNcQEdx6/h3k666O16d1fjZzRRtxjOJskYuokcCdc2PpGqOBHQXUtDl1/TUq4WdW/jBhZ9bNhSBJIACQTFY7wicDWLvogW8BzCjMroznQq4j+TdBDpWJEAgSj/XbGACOrx/agR07PbpkYCOWTLd7il4UX9yPbzhJ2fKz26maPM+ijhMD5z1ay+VquECOi8KOr6Abr1DZxpZm+aBc8uGIpAEUCAoBOqryswGce2iBYwEOKM6ujMvkZwEEvAigQJpzEamEsYT0Fn0TxMGv32aCujYxd/ad7qb6+xhyv9oqRTbTNFmZ43o5zfpgUNAlL8Jg7wo6NiMw6sFnlv2pnnkFLI5uASSAAoERcHMBnngWQ9sXbSIkQBnVEh35iOSkwl0XVYkzgV0+tHD/dNgvcPap3G1DSmZ3tx39EUf/CVU2TCuUQFGDRRxDxyDjfLXj4IOYaTnFjk6uCxOIZuDSyAJoEBQGOLZIGOu9cDSRYt5D44YvO5TdXRnfiLJTKDjReJFQIf3Tw8MsH0arQG1Tx8Gr6sfSBpX+05xjQq7Hg5D3AMHYaH8NdXf0ih/03PL3cGFn1s2B5dAEkCBoCgEyWwQwHqAe089mCiqozvzEkk6gY4byVEgzAePCuhM1gj0T320T286z3twhbhGhclMQegeOApc+WvK2CVS/ppzy+nBdYZnKkDb5gJJAAWCIrDeQdYD3EWbloOy3gMeg919qo7uzEckhsCOJDOBjhuJlYAu0z91B7R9WrtDV4hqVFCl0QcslL9J9bd0yt/1jjwcXPi5Bbu/BJIACgTFfScg1gNbF+2J94DhPUVNFNXRnZ0XCRAIOIAkbnABkeACurR/6lBAZ9c+RaBrVKbSyJzu7Qeo8jeu/pZN+as+JB4OrtNzy8HBJZAEUCAoDoj1wNZFe+w9uGJ4T21MFFXRnZ0TCRAIOIAk7rcikcACujRDcSmgs2qf4kgqjch0b/dAlb+6+ltC5a+Xg+vEMxW4OrgEkgAKBIVA/f7mWg9sXbSZ78Nm+MDxnpKN96AqurMzIinXABILAV18C7FTAZ0fJJVGRKnm4eNeFeWvr4Mr45lydnAJJAEUCAqCjfUAd9Gm3gOmi/bYe8CqHlVHd2YXiftA0EhwAV10C3HpBHQWiLSWRqlWIlRD+evn4ErPLXcHl0ASQIGgMODWA9xFa7wHbBdtkPUeMEsP1dGd2USSBPJPK+iOCjWlEtDZwCjVSoTKKH+9HFzGM+X04BJIAigQFPidQJD1AHfRxrUHvvfUMAAXbYV0ZxaRxIFUQEFXTgGdBRKlWkm39c8rfz0dXOoUcntwCSQBFAgK/QyB1gPcRavu7sW8p9EBj3hPK6M7wyOJA6mAgq6cAjoLJEq1km6rAspfHweXvqrb8cElkARQICgQqPUAd9EmP4xRQJKw6ujO8Eh0IFVQ0JVXQIdCK9VKuq0qKH+rc3AJJAEUCAqrClhZD0rporVBdXRnSSQioCsHGrNRSbdVEeXv1z64BJIACgQXAW49yLho3QmeURftWYv887qzJBIR0AkYSU0FlL9f++ASSAIoEFwEsPUgddE6FDx78Z5WRneWRCICOgHjm/N/9u6op6kzDuCwxMRTz1p6MaBjIU02rcVi0wkHxIbCkg4w3PRiV1vCkl0ui0twxl3AtkxvFrN7YvQL7Fuuh7YIMrECiLzneWyQnhDgrfHw4/B/SwiTv5k+cSEA4WycYBNFf/PpeQ48f5C9p+HMnaUrMUDHMEIZoMvwiQsBCGej8N5bD/qbT8MYeA5k7swAHUP+dw9lgC7jJy4BCFyIdPNpIJsogpk7M0DHkLI7QBfQiUsAAhcnjE0UwcydGaBjWNkeoAtn95cABC5GKJsogpk7M0DHkDI9QBfO7i8BCFyQYDZRBDN3ZoCO4WR6gC6c3V8CELhAwWyiAI4T1gCdE5cABE7H3gPIjmAG6Jy4BCBw2u+k7T2ArAhngM6JSwACp2TvAWRGOAN0TlwCEDgtew8gSzzrOAIQADLGAB0CEIDjrXY8BqExQIcABEAAZo0BOgQgAEcDQQAGzgAdAhCAKGqsTzSS+p1u8a2tLdyLppr3k+nFOA3A+dXkfvd4Yb6+MN254ZECBCBAIFZn1kavLiVxVK+vVK5G7aRZqtyazkWrjZXK7FxSjCbyE6VavV72UAECECCUAJyKohv5jag+3W28Kwvr3WOl/ES0mt4t5dvlhfRnwbN5v30LEIAAoQTg3vMCz3Si+tzr0JtZ6R9vrPSPTK95qAABCBBIAC6lL+8vRvWV7t+T+Wr/7uD4ZD5J5Zc8VIAABAgkAPevAKYBOLgCuHTgCmCzmBrzUAECECCQAOzN+k30AnAwA9iMVme6x8fyG+WFvR/+xn5/BCAAAUIJwEYnjueSsV4ARu1kvlS5NTPaO76YlKKJpFmM1xNPHwcIQIBQAvD7ZiOpV6N+ABbS5wFcKabPD9g/Hs3Xk4W5mkcKEIAAoQSg3/gBCEAAAQggAAEEIIAABABAAAIAIAABABCAAAACEAAAAQgAgAAEAEAAAgAgAAEAEIAAAAhAAAAEIAAAAhAAAAEIAIAABABAAAIAIAABAAQgAAACEAAAAQgAgAAEAEAAAgAgAAEAEIAAAAhAAAAEIAAAAhAAAAEIAIAABABAAAIAIAABAAQgAAACEAAAAQgAgAAEAEAAAgAgAAEAEIAAAAhAAAAEIAAAAhAAAAEIAIAABABAAAIAIAABAAQgAAACEAAAAQgAgAAEAEAAAgAgAAEAEIAAAAhAAAAEIAAAAhAAAAEIAIAABABAAAIACEAAAAQgAAACEAAAAQgAgAAEAEAAAgAgAAEAEIAAAAhAAAAEIAAAAhAAAAEIAIAABABAAAIACEAAAAQgAAACEAAAAQgAgAAEAEAAAgAgAAEAEIAAAAhAAAAEIAAAAhAAAAEIAIAABAAQgAAACEAAAAQgAAACEAAAAQgAgAAEAEAAAgAgAAEAEIAAAAhAAAAEIAAAAhAAAAEIAIAABAAQgAAACEAAAAQgAAACEAAAAQgAgAAEAEAAAgAgAAEAEIAAAAhAAAAEIAAAAhAAAAEIACAAAQAQgAAACEAAAEIJwNxBI8VQlUas7/KvrxiHq5gDgA/mUACOVNt3A9W+0y2IkvVd6vUV76wtBarTfvClsxFAuGrN9qltNGvnE4AjtbXZQpgXOsuVdnXM+i73+oqT661qdTLMW2u9Mur8CBCq60N8rYsn3q1yLgFY2pgtBCtuF63vcq8vbreqk7VQVdtlJ0iAUM1H371LlBsiAJvv/6HHir/tHPZLPAjA5nh6yxXvlsMNiPLd+PD6Rh8/Hg1zff+8IZT1xZ1u/1UGwVSpvX49AJVaRwACBKt9OAA3H718+ejZCQJw4wQf+8eda/t+7t42d/4aBOCV8dz4XgAWplLjpd7gfdybuR+dCkIaSIXBnfLDJ1vbW9tPHk4FY399RwIwlPXFS2kA7rle2Xf98tyO+3QrlSUBCJCJANzdXH61/LJrs/reAdj+n/d945tnez35tt2EO8+Xb/cu/T3tev782vLvucM/Ah4EUi5u3Uu17rVaDx7Exf2vwfmbNzfO4mv57K1PP/+i0XrXmzWS8wrAK7tbW1tPugW4vVs+8CbDre9En1b966OvvXnndIt+vb40+rZ7elcAz+Dfb+6zm3MfRwB2EzB9Udv77mnzp0r/UuC53Xp/zuKdpI55CwEIkIkA/POPxbl//37x4sWrr3a/PRCAhWEC8JOj73r3135P/lB9SwBee3p7J03Apztp//3Hzvn+ppGccdyJpRPFCJMlxrMYbxzywKJlKTEsBijEBAr2+eJaFkosWZe+bF/Urc69KFXPlpuSStfzOeVNbKLqXiBFalypf2SfmdnZHwC2I6q+8X4XZmdnZp95nt2N5uOZJadPvjz2DS8B86H2vhbpdI46A0wGR3MJvw1Irc8YsMuBCRXKbnRX9yfaobT0/wZA4UH/8Oj1EX5o4iDAm8U36tbEUN2kx5s1q58JgDew7o6PQl+f5V65ZwB5fEaDHYTogbQTJrCU9CPgXWlch+J9abwjzZBIpnssbgiAHJc6PxdP+6YNaYkhYhtbPvZw8pYOs4XmxI23SVas78RTPQD05MmTp1sBgPrByfv3f/8J1f1w2Z96BnDewZOHEwDw2DUDePrSAkBrCRjZCLf72uA3h4dHnQ7y0VFP87NCuiFA0B1FKAublGG8E6k50osTrFwsWV9keym95jhLGcpYLKRY27juRs9UJmwckFj+Lx26/NvvHx6+Pnz9wbZvx+d2xB3YBERTHKfYnohCGwAnTAwKJyZavzI4JeaIj0Lfq9jvUX0OgI77xwFQMQFw9juyo2uVVIYC4FirgvJgyBG7hUFnBg0+Pfi5j4XivEpXbwwAdfM3ILLzaXe8SFeGFfZ7CoCSFljhZcYKFqPCW9bPLR6EAO5Wb/RqXjV5s1f4nD2PtyIAcHJXHgB68uTJ020AwMEJAuAPVQqAf73812fOAI4CYJ/yZJfy5OmHy4uxAHhKX/374quXL79k21ddCwAFRJozSHe0uU6/czQY0CXEnpYbmkHKGrvLkItt3QWSnsexO0/AiIAfyzdWwJjXw/BwE9EGAGB3C+gC8ibIsUCZZfwxPeoTC7H3KtRaaYnUNbSzH4KV/ILL4P4K0CquSBigkYgV6wSW2syPnRAJa3aN5dKVM2TIEk+/OTrqP9vbe3ZBZTOKOQNomrMccgdmuyU84aEKaHW1taJG0jObUeazgmYA6HJ7onUR5IRpVXsGUKHQp0hj3gF0zAAqDAAzwA3OT5oBrDUAQhuxNPWhwR2xfOfygcqTKR+La6RwADR/Bdxx/vV04cAwAm3c7UYRw9osq9UgiXRWKDTvQpE30kOkVIlkIPW//A2Hs+fx8gDQkydPnjwApPrhBAnwt92fusfHf7v8OO0M4J0BNWfx5GjP9+ePH592mY674nfAvpElYIVqUZsbIP4NBpQeenJCEQq0aJqFZFyS2qTpl42HMzjQV/yRKPiVLMnK+nK9XtPWoguKUg5gWylapWc08NwyZnCkV9IbirIRBSOTVNopai0/s5CM3ld2oemvEOzBYTCVSBhYxdSGai63pSmVSM7fhgo9syRJ6SW7xnJprBggsdyjp+edw2dvUYwAZ4biE+Ysh4YCs9yyPGGhcg21taLO1EUzmrOCpgdutydZF15NlB0ffQUwFu9zURh0x2c02EGopcyQsqjKk3E24ySZm68VFKUJinDE8r0GWKE0l81kysfiWtkAKGs9119PTgxLB3D3MAl5TV6mWe0BbGIxZipYxkkMCoy3YF9bx0pNa0IEDx8CCSAiGvVMFDJWOUM2s65JETIEuqaR/CgA2j1rcnIFomUVu2SKuJaAPQD05MmTp9sNgAcHJwfv+JrsxeW/p34H8ITzZJfz5Jiu/cePv3hyytU9pRjYHbMEzIbaeW11bm6uV62uVldXq+oIAEZpGm1j4oPiDNnBzDod6VeQYfZBVhQNVIELJUSDedhyjPRRv1IktYUCJBV1iVrDsySyPUNKDHPmHQZJnHaxzTsnSQcNtNJ4ZggzOrYTNcIlRYmNfByAFPvl+fk3/T0KgHsfEABfDcVnmrMcGg7M7Rb1xAmA7raTANAMmh3YbnMAHG/dCj824eMCwD5fW1WUO1cBoB82nADouFhmP37GeIobAIXvakPHw7W8mUz5WMSUaz4mADKduP56ki2VSQWK8hbUIC/LeczKcnSNFmOmCEneCFJ8H63LOm0np5ZkuUTWC5F6SJYNaOnqplWeDtt1KqzLNSAbcgUq8pBcPT+A3eI2wY5VVdUbyzqzIr4T5QGgJ0+ePN0SADw4eHN8/M/jr7/+8cepZwB9bp4c0/UjBwBy/ut2fcNLwIpE5VdXBz0US3qbMhYtsC2QpdXpACYJPrkB7QTU8LAIOV7eBEzmoShJ5TptnIOKVCWzklQv41ENm4FPStJ86oFUu2dakxqtBBRwr0HBYbDOq5hTvJ56l3kYJdDAMw12gipqLJeYv64P/bL/J481RAA832QA+O3FxeXFKzM6Mz7bnOnQcGCWW5YnPNQF6+LYba2oM3XRjOZE0PTA6bY00Tr3ZmE4MDtCR3y9s97PlM5gMOgr8cHZWU+EZ94/I8xahbJ4c7YlU3kiWZetCABpXpyFeonejjaNiPtv+c60CJtmMuVjMTEyOz5/dVNXmdxPu2qpRdS7GXXNQLBT1RpkVHUbmqxYLQZgi7Up0DqqelRVU0sq0l5SVQktrMGGahBaZ5WnvnPUNQx1PbSWVZNEHZazZ52UsaQERWaJVLgV8Z0oDwA9efLk6VYA4BsEwJOTkzepF//59Onj1O8A0iHR5slxfR//AQHQQkCEwMd/8g0vAc9wxNIZAFbnWFqTBSQIADTYSF/hZZo90htipPdTWmmxkV5KGcHlPD23ZTYjOSnZ4gBYygjgCbc0wVvaNQB4r15M+Mth0w8ZdJvYKtIVooDE41s8P//V+fO3b//IloAvfe74hDnNBkB3YJZblidmqNbFsdtaUVPu4c1oTgRND4bczo63boV/fXzBs97Z7AwmnRkfvYNnQ/dv7R47iJalWdISVUkGgEF+fWRZzpnl6s4alE0A5P5bvjM1V0Qy5WNxrTgA6iYAOv96cmHYbrQIbQaA6lpUVxtLtBgAgJTUUQBsIhXuIqmZi7VQUo0GrRPlFNnsOgQ/I7seUusGt7CBpYHRniuwiiU8fUABdBQA9TFfDwA9efLk6VYA4ODPyGzvvn/x4sXHT+8HU88AunlyTNezDAAdetL9h294CXgmSJXbrNLZvyqbA9ytqUGhQJamaQOTWVLmZY/IOqYlyPHyJmCCI30wWK6z+iJsQAL3qRQmbWwWaAcLpPCoAJn2Sg6tkcVgcB52ZkkeG2xAzmHQrGJ24iTJ9sx2sB42/UAAFDWWS+PFAIlnn56fn//6+bd7z9mPQCR3fLY506HhwIRbtidmqNbFsdtaUdMmvBlNrcjwYMjtCdaFVzeJD5lv5k6v11m4M+ghB/aG7l8e/Jgm6HUtg8wvajBJJhreBx+GEBT+u+5KcC0pkikfi2slAJB+3E87K6JfimGbJBxS2TycugX7FcQ2LIatSIXWs4awprJ8tIHpcloNByitbZtgZjRYO16ucwAUdVsQIatFKFCj1MQm/lMsqCM9U/TT1QhN12GHmnMAoM495Ylr8wDQkydPnm4FAO6xQezN9+9O3p+8Uad+B9DNk+P67nZ/55oBfNz9hW94CXghTpWo7TpUVONCgSxN0wZNNyAvJwotfzxPtnJbUcjx8jZggiN9PL5LZP8iHtwD3p6ocTUEiXhkaTG+H4VAhmT/297Z/LSNhGEc11I3uFHdtGk8SUWpnDFBzlCaD8fBihc2VoIVCVUUrbr0UKmnHlqtVuqhoop2BdrTaqnVA4Ujx/0zd8b2+CsOX6GqauZnZez5yDvvAxY8zIREJdHIa6XyQJC7cKiUwECOBCRdbdxV6jdleQtuq+qwlgMrPP8KPvDzIAbQ7wlTMvu2LOt9nLjWL9PkiUHy9PEvjgivX/9BdoBP5IQ+Gi5IKCGMphVmQqXKE2MD1WsbdBi5CkSTSpC2F2BKdJpVqra4Puz95o6x/5s73TnecRwnoU8BG1rZuFXBE4oFsG6iUWcgL0HiTJAox1BbZrPWvucr8hIJckd9UxahKXvFrLfFVF2hPmwAbTfLmhO92x2vjRQDgNAqbCEEW6Ra6A+Aic+rwO93i2VYIqdt2MPlIijBLXwGHeSR77sn2r58K9KHwDI00aNlqHmRqPFMzgwGuKWFRw3hkjuMRKEP/6k1lIQZQAaDwbgRBnBX29vz1jH+fH86+yeBiHsRP3mcMnXx40F8BfBdaACDLeCHPEHRKTYpEE/Jr5Ky3nYrI/IOIWsSn1sCMD+Egtc+hLgQoMbzzTyEXVzZggYZnlsElfwmVHi+05G8cDkv2noF9skc6wuwsoS7IgH9ri1YJqELEPbLvF4A91ZWHvh51CAKeoKUDDL/COo8b0GbJu8aJO+y+gvZBD46chcA7/IJfUE4mlBCWJBWkAmVyk+MDVSvbdBh5CoIQSpB2nzs65GM7meVqi2uz3FOd06d3BzmIdkDlhP6ah0AQV0ll9L2LTz3YpNf8rY5dT5Gs12BoF32FXmJBAlq0OCtCm53i1lvi6m6Qn2BAURm9G7fCT0UsWG2hh+e8drGMt1mGDVa+gJojaw12CYVDT4CyLVrg5LR6OjUANJ2Ytm6tA+14Sfi8xYmzFt85hXYNXqgjUpg2bZJzlEDeKdgkWKEUKNQYgaQwWAwbp4BfNlzHeD793vbH3Znfg1gbif0k/+mzv37Qfw1gM/IPwEntoDvVwkKIr+2bNN0Pw5OK1cp+dXqFJ6DaC0XrbQWivGxYv3epiI1rX6P1Or5CwS8DohBuu/nx5FN4KO/v/739Ws01+n60oTNMHaK6GvS5/7vjnN6Smwg4eL6LqIhlntnhRYz3xbn6yMG0HeAd8K73UFem+0v9ZErzwDaNvAW+4gBDAchfe0JhIWuF2kDDtzWXgHCJ8smNYC03V2zo32oC1cQasA66QkDTsxsL1YgGNh4uIsVM4CvYANHhJvEn1rMADIYDMbNM4C/Pl0//LK3d3jY2n85+wpg9S/H95OHjpI69+fkCuBYyiW3gO+7Z0lF4QYXKocfLpyHcDgRVx2qTQssTVEsmKA30Wh0KhDkrSK5rucvF/DKuAYpWA994S0AnsSGpOr7FkyKvk59ToLr1RfLfbtGi2u4Lc7T5xpAD/0t/evpreE3oaATpbWgeFPYZ0/02fbUkOc8CU0dfUZsCjOADAaDcTMM4O7uyw9P9/f3f4vav6t/FjCHep6f7OpiysxF4c048jYwpBirYnILmCt6SBiOUjwb9ROET1rilN4CrItnPr2ev1zAK0MMUqAFqxLmT7giV/wuTIq+Tn1JA/hdcp/xtkjTJzw3A7dUWiR3+5fDt0PdzgZsBZDBYDBujAFM5YorgGQBTzU1Qy8LxfQllzfjdz9H7N8/z8aGEt8C5ixFisNJUlHKBmpJiOvjiMeVMkNEH5f4HnIZ0SdYeugAdWPY2BqWsmL/MBYzgAwGg5FZjJ/O5yIGULv0zMqoOz64fftdeHwej9T4FjBXHpZFKYtwomqVxYQ+Lqv6OH/11r3IkD6x3NBtEx9u4R+m20AxbdodDguq0WFm2qCwKTZFtC+4nCAa7eJHSKN5l/2AZDAYjIxSnT84n8cXMIDzl525KGibH8dxtmwhbgBzUm202cgkm1ZNYPp+dH28Yj3vZZShMsd+QDIYDEZ2UTRrdDYW5s6Zh2Uol59YaiJb1wzDKJUMQ9NMG9VUsZgwgDlOFDLJvCCITN8Pr69693F2Yet/DAaDwajiI+c+JntmizvB/yv1umUmyGQHAAAAAElFTkSuQmCC"/>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22" name="图片 21"/>
          <p:cNvPicPr>
            <a:picLocks noChangeAspect="1"/>
          </p:cNvPicPr>
          <p:nvPr/>
        </p:nvPicPr>
        <p:blipFill>
          <a:blip r:embed="rId3"/>
          <a:stretch>
            <a:fillRect/>
          </a:stretch>
        </p:blipFill>
        <p:spPr>
          <a:xfrm>
            <a:off x="7411697" y="3203462"/>
            <a:ext cx="3598188" cy="2023980"/>
          </a:xfrm>
          <a:prstGeom prst="rect">
            <a:avLst/>
          </a:prstGeom>
        </p:spPr>
      </p:pic>
      <p:pic>
        <p:nvPicPr>
          <p:cNvPr id="9" name="图片 8"/>
          <p:cNvPicPr>
            <a:picLocks noChangeAspect="1"/>
          </p:cNvPicPr>
          <p:nvPr/>
        </p:nvPicPr>
        <p:blipFill>
          <a:blip r:embed="rId4"/>
          <a:stretch>
            <a:fillRect/>
          </a:stretch>
        </p:blipFill>
        <p:spPr>
          <a:xfrm>
            <a:off x="1072747" y="5340553"/>
            <a:ext cx="4221645" cy="834614"/>
          </a:xfrm>
          <a:prstGeom prst="rect">
            <a:avLst/>
          </a:prstGeom>
        </p:spPr>
      </p:pic>
      <p:pic>
        <p:nvPicPr>
          <p:cNvPr id="10" name="图片 9"/>
          <p:cNvPicPr>
            <a:picLocks noChangeAspect="1"/>
          </p:cNvPicPr>
          <p:nvPr/>
        </p:nvPicPr>
        <p:blipFill>
          <a:blip r:embed="rId5"/>
          <a:stretch>
            <a:fillRect/>
          </a:stretch>
        </p:blipFill>
        <p:spPr>
          <a:xfrm>
            <a:off x="7411697" y="5392728"/>
            <a:ext cx="3655079" cy="722871"/>
          </a:xfrm>
          <a:prstGeom prst="rect">
            <a:avLst/>
          </a:prstGeom>
        </p:spPr>
      </p:pic>
    </p:spTree>
    <p:extLst>
      <p:ext uri="{BB962C8B-B14F-4D97-AF65-F5344CB8AC3E}">
        <p14:creationId xmlns:p14="http://schemas.microsoft.com/office/powerpoint/2010/main" val="148988133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0" y="236855"/>
            <a:ext cx="1200150" cy="488315"/>
            <a:chOff x="0" y="254454"/>
            <a:chExt cx="1795510" cy="732518"/>
          </a:xfrm>
        </p:grpSpPr>
        <p:sp>
          <p:nvSpPr>
            <p:cNvPr id="4" name="矩形 1"/>
            <p:cNvSpPr/>
            <p:nvPr/>
          </p:nvSpPr>
          <p:spPr>
            <a:xfrm>
              <a:off x="0" y="254454"/>
              <a:ext cx="1487837" cy="732518"/>
            </a:xfrm>
            <a:custGeom>
              <a:avLst/>
              <a:gdLst>
                <a:gd name="connsiteX0" fmla="*/ 0 w 1487837"/>
                <a:gd name="connsiteY0" fmla="*/ 0 h 914400"/>
                <a:gd name="connsiteX1" fmla="*/ 1487837 w 1487837"/>
                <a:gd name="connsiteY1" fmla="*/ 0 h 914400"/>
                <a:gd name="connsiteX2" fmla="*/ 1487837 w 1487837"/>
                <a:gd name="connsiteY2" fmla="*/ 914400 h 914400"/>
                <a:gd name="connsiteX3" fmla="*/ 0 w 1487837"/>
                <a:gd name="connsiteY3" fmla="*/ 914400 h 914400"/>
                <a:gd name="connsiteX4" fmla="*/ 0 w 1487837"/>
                <a:gd name="connsiteY4" fmla="*/ 0 h 914400"/>
                <a:gd name="connsiteX0-1" fmla="*/ 0 w 1487837"/>
                <a:gd name="connsiteY0-2" fmla="*/ 29029 h 943429"/>
                <a:gd name="connsiteX1-3" fmla="*/ 820180 w 1487837"/>
                <a:gd name="connsiteY1-4" fmla="*/ 0 h 943429"/>
                <a:gd name="connsiteX2-5" fmla="*/ 1487837 w 1487837"/>
                <a:gd name="connsiteY2-6" fmla="*/ 943429 h 943429"/>
                <a:gd name="connsiteX3-7" fmla="*/ 0 w 1487837"/>
                <a:gd name="connsiteY3-8" fmla="*/ 943429 h 943429"/>
                <a:gd name="connsiteX4-9" fmla="*/ 0 w 1487837"/>
                <a:gd name="connsiteY4-10" fmla="*/ 29029 h 943429"/>
                <a:gd name="connsiteX0-11" fmla="*/ 0 w 1487837"/>
                <a:gd name="connsiteY0-12" fmla="*/ 0 h 914400"/>
                <a:gd name="connsiteX1-13" fmla="*/ 820180 w 1487837"/>
                <a:gd name="connsiteY1-14" fmla="*/ 10659 h 914400"/>
                <a:gd name="connsiteX2-15" fmla="*/ 1487837 w 1487837"/>
                <a:gd name="connsiteY2-16" fmla="*/ 914400 h 914400"/>
                <a:gd name="connsiteX3-17" fmla="*/ 0 w 1487837"/>
                <a:gd name="connsiteY3-18" fmla="*/ 914400 h 914400"/>
                <a:gd name="connsiteX4-19" fmla="*/ 0 w 1487837"/>
                <a:gd name="connsiteY4-20" fmla="*/ 0 h 914400"/>
                <a:gd name="connsiteX0-21" fmla="*/ 0 w 1487837"/>
                <a:gd name="connsiteY0-22" fmla="*/ 0 h 914400"/>
                <a:gd name="connsiteX1-23" fmla="*/ 820180 w 1487837"/>
                <a:gd name="connsiteY1-24" fmla="*/ 2721 h 914400"/>
                <a:gd name="connsiteX2-25" fmla="*/ 1487837 w 1487837"/>
                <a:gd name="connsiteY2-26" fmla="*/ 914400 h 914400"/>
                <a:gd name="connsiteX3-27" fmla="*/ 0 w 1487837"/>
                <a:gd name="connsiteY3-28" fmla="*/ 914400 h 914400"/>
                <a:gd name="connsiteX4-29" fmla="*/ 0 w 1487837"/>
                <a:gd name="connsiteY4-30" fmla="*/ 0 h 914400"/>
                <a:gd name="connsiteX0-31" fmla="*/ 0 w 1487837"/>
                <a:gd name="connsiteY0-32" fmla="*/ 1248 h 915648"/>
                <a:gd name="connsiteX1-33" fmla="*/ 867805 w 1487837"/>
                <a:gd name="connsiteY1-34" fmla="*/ 0 h 915648"/>
                <a:gd name="connsiteX2-35" fmla="*/ 1487837 w 1487837"/>
                <a:gd name="connsiteY2-36" fmla="*/ 915648 h 915648"/>
                <a:gd name="connsiteX3-37" fmla="*/ 0 w 1487837"/>
                <a:gd name="connsiteY3-38" fmla="*/ 915648 h 915648"/>
                <a:gd name="connsiteX4-39" fmla="*/ 0 w 1487837"/>
                <a:gd name="connsiteY4-40" fmla="*/ 1248 h 91564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487837" h="915648">
                  <a:moveTo>
                    <a:pt x="0" y="1248"/>
                  </a:moveTo>
                  <a:lnTo>
                    <a:pt x="867805" y="0"/>
                  </a:lnTo>
                  <a:lnTo>
                    <a:pt x="1487837" y="915648"/>
                  </a:lnTo>
                  <a:lnTo>
                    <a:pt x="0" y="915648"/>
                  </a:lnTo>
                  <a:lnTo>
                    <a:pt x="0" y="1248"/>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5" name="任意多边形 4"/>
            <p:cNvSpPr/>
            <p:nvPr/>
          </p:nvSpPr>
          <p:spPr>
            <a:xfrm>
              <a:off x="1010747" y="254454"/>
              <a:ext cx="784763" cy="732518"/>
            </a:xfrm>
            <a:custGeom>
              <a:avLst/>
              <a:gdLst>
                <a:gd name="connsiteX0" fmla="*/ 164731 w 784763"/>
                <a:gd name="connsiteY0" fmla="*/ 0 h 732518"/>
                <a:gd name="connsiteX1" fmla="*/ 784763 w 784763"/>
                <a:gd name="connsiteY1" fmla="*/ 732518 h 732518"/>
                <a:gd name="connsiteX2" fmla="*/ 619871 w 784763"/>
                <a:gd name="connsiteY2" fmla="*/ 732518 h 732518"/>
                <a:gd name="connsiteX3" fmla="*/ 0 w 784763"/>
                <a:gd name="connsiteY3" fmla="*/ 190 h 732518"/>
              </a:gdLst>
              <a:ahLst/>
              <a:cxnLst>
                <a:cxn ang="0">
                  <a:pos x="connsiteX0" y="connsiteY0"/>
                </a:cxn>
                <a:cxn ang="0">
                  <a:pos x="connsiteX1" y="connsiteY1"/>
                </a:cxn>
                <a:cxn ang="0">
                  <a:pos x="connsiteX2" y="connsiteY2"/>
                </a:cxn>
                <a:cxn ang="0">
                  <a:pos x="connsiteX3" y="connsiteY3"/>
                </a:cxn>
              </a:cxnLst>
              <a:rect l="l" t="t" r="r" b="b"/>
              <a:pathLst>
                <a:path w="784763" h="732518">
                  <a:moveTo>
                    <a:pt x="164731" y="0"/>
                  </a:moveTo>
                  <a:lnTo>
                    <a:pt x="784763" y="732518"/>
                  </a:lnTo>
                  <a:lnTo>
                    <a:pt x="619871" y="732518"/>
                  </a:lnTo>
                  <a:lnTo>
                    <a:pt x="0" y="19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grpSp>
        <p:nvGrpSpPr>
          <p:cNvPr id="6" name="组合 5"/>
          <p:cNvGrpSpPr/>
          <p:nvPr/>
        </p:nvGrpSpPr>
        <p:grpSpPr>
          <a:xfrm>
            <a:off x="-4329" y="6575725"/>
            <a:ext cx="12195694" cy="282575"/>
            <a:chOff x="-3694" y="6575725"/>
            <a:chExt cx="12195694" cy="282575"/>
          </a:xfrm>
        </p:grpSpPr>
        <p:sp>
          <p:nvSpPr>
            <p:cNvPr id="16" name="矩形 19"/>
            <p:cNvSpPr/>
            <p:nvPr/>
          </p:nvSpPr>
          <p:spPr>
            <a:xfrm>
              <a:off x="-3694" y="6575725"/>
              <a:ext cx="9330690" cy="282575"/>
            </a:xfrm>
            <a:custGeom>
              <a:avLst/>
              <a:gdLst>
                <a:gd name="connsiteX0" fmla="*/ 0 w 9785869"/>
                <a:gd name="connsiteY0" fmla="*/ 0 h 282275"/>
                <a:gd name="connsiteX1" fmla="*/ 9785869 w 9785869"/>
                <a:gd name="connsiteY1" fmla="*/ 0 h 282275"/>
                <a:gd name="connsiteX2" fmla="*/ 9785869 w 9785869"/>
                <a:gd name="connsiteY2" fmla="*/ 282275 h 282275"/>
                <a:gd name="connsiteX3" fmla="*/ 0 w 9785869"/>
                <a:gd name="connsiteY3" fmla="*/ 282275 h 282275"/>
                <a:gd name="connsiteX4" fmla="*/ 0 w 9785869"/>
                <a:gd name="connsiteY4" fmla="*/ 0 h 282275"/>
                <a:gd name="connsiteX0-1" fmla="*/ 0 w 9785869"/>
                <a:gd name="connsiteY0-2" fmla="*/ 0 h 282275"/>
                <a:gd name="connsiteX1-3" fmla="*/ 9785869 w 9785869"/>
                <a:gd name="connsiteY1-4" fmla="*/ 0 h 282275"/>
                <a:gd name="connsiteX2-5" fmla="*/ 9500119 w 9785869"/>
                <a:gd name="connsiteY2-6" fmla="*/ 282275 h 282275"/>
                <a:gd name="connsiteX3-7" fmla="*/ 0 w 9785869"/>
                <a:gd name="connsiteY3-8" fmla="*/ 282275 h 282275"/>
                <a:gd name="connsiteX4-9" fmla="*/ 0 w 9785869"/>
                <a:gd name="connsiteY4-10" fmla="*/ 0 h 282275"/>
                <a:gd name="connsiteX0-11" fmla="*/ 0 w 9785869"/>
                <a:gd name="connsiteY0-12" fmla="*/ 0 h 282275"/>
                <a:gd name="connsiteX1-13" fmla="*/ 9785869 w 9785869"/>
                <a:gd name="connsiteY1-14" fmla="*/ 0 h 282275"/>
                <a:gd name="connsiteX2-15" fmla="*/ 9623944 w 9785869"/>
                <a:gd name="connsiteY2-16" fmla="*/ 263225 h 282275"/>
                <a:gd name="connsiteX3-17" fmla="*/ 0 w 9785869"/>
                <a:gd name="connsiteY3-18" fmla="*/ 282275 h 282275"/>
                <a:gd name="connsiteX4-19" fmla="*/ 0 w 9785869"/>
                <a:gd name="connsiteY4-20" fmla="*/ 0 h 282275"/>
                <a:gd name="connsiteX0-21" fmla="*/ 0 w 9785869"/>
                <a:gd name="connsiteY0-22" fmla="*/ 0 h 282275"/>
                <a:gd name="connsiteX1-23" fmla="*/ 9785869 w 9785869"/>
                <a:gd name="connsiteY1-24" fmla="*/ 0 h 282275"/>
                <a:gd name="connsiteX2-25" fmla="*/ 9633469 w 9785869"/>
                <a:gd name="connsiteY2-26" fmla="*/ 282275 h 282275"/>
                <a:gd name="connsiteX3-27" fmla="*/ 0 w 9785869"/>
                <a:gd name="connsiteY3-28" fmla="*/ 282275 h 282275"/>
                <a:gd name="connsiteX4-29" fmla="*/ 0 w 9785869"/>
                <a:gd name="connsiteY4-30" fmla="*/ 0 h 28227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785869" h="282275">
                  <a:moveTo>
                    <a:pt x="0" y="0"/>
                  </a:moveTo>
                  <a:lnTo>
                    <a:pt x="9785869" y="0"/>
                  </a:lnTo>
                  <a:lnTo>
                    <a:pt x="9633469" y="282275"/>
                  </a:lnTo>
                  <a:lnTo>
                    <a:pt x="0" y="282275"/>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9" name="文本框 18"/>
            <p:cNvSpPr txBox="1"/>
            <p:nvPr/>
          </p:nvSpPr>
          <p:spPr>
            <a:xfrm>
              <a:off x="9211426" y="6575725"/>
              <a:ext cx="2476500" cy="275590"/>
            </a:xfrm>
            <a:prstGeom prst="rect">
              <a:avLst/>
            </a:prstGeom>
            <a:noFill/>
          </p:spPr>
          <p:txBody>
            <a:bodyPr wrap="square" rtlCol="0">
              <a:spAutoFit/>
            </a:bodyPr>
            <a:lstStyle/>
            <a:p>
              <a:pPr algn="dist"/>
              <a:r>
                <a:rPr lang="zh-CN" altLang="en-US" sz="1200" i="1" dirty="0">
                  <a:solidFill>
                    <a:schemeClr val="tx1">
                      <a:lumMod val="75000"/>
                      <a:lumOff val="25000"/>
                    </a:schemeClr>
                  </a:solidFill>
                  <a:latin typeface="微软雅黑" panose="020B0503020204020204" charset="-122"/>
                  <a:ea typeface="微软雅黑" panose="020B0503020204020204" charset="-122"/>
                </a:rPr>
                <a:t>生物医学信息与基因组学中心</a:t>
              </a:r>
            </a:p>
          </p:txBody>
        </p:sp>
        <p:sp>
          <p:nvSpPr>
            <p:cNvPr id="8" name="矩形 21"/>
            <p:cNvSpPr/>
            <p:nvPr/>
          </p:nvSpPr>
          <p:spPr>
            <a:xfrm>
              <a:off x="11591925" y="6575725"/>
              <a:ext cx="600075" cy="282275"/>
            </a:xfrm>
            <a:custGeom>
              <a:avLst/>
              <a:gdLst>
                <a:gd name="connsiteX0" fmla="*/ 0 w 600075"/>
                <a:gd name="connsiteY0" fmla="*/ 0 h 282275"/>
                <a:gd name="connsiteX1" fmla="*/ 600075 w 600075"/>
                <a:gd name="connsiteY1" fmla="*/ 0 h 282275"/>
                <a:gd name="connsiteX2" fmla="*/ 600075 w 600075"/>
                <a:gd name="connsiteY2" fmla="*/ 282275 h 282275"/>
                <a:gd name="connsiteX3" fmla="*/ 0 w 600075"/>
                <a:gd name="connsiteY3" fmla="*/ 282275 h 282275"/>
                <a:gd name="connsiteX4" fmla="*/ 0 w 600075"/>
                <a:gd name="connsiteY4" fmla="*/ 0 h 282275"/>
                <a:gd name="connsiteX0-1" fmla="*/ 247650 w 600075"/>
                <a:gd name="connsiteY0-2" fmla="*/ 0 h 282275"/>
                <a:gd name="connsiteX1-3" fmla="*/ 600075 w 600075"/>
                <a:gd name="connsiteY1-4" fmla="*/ 0 h 282275"/>
                <a:gd name="connsiteX2-5" fmla="*/ 600075 w 600075"/>
                <a:gd name="connsiteY2-6" fmla="*/ 282275 h 282275"/>
                <a:gd name="connsiteX3-7" fmla="*/ 0 w 600075"/>
                <a:gd name="connsiteY3-8" fmla="*/ 282275 h 282275"/>
                <a:gd name="connsiteX4-9" fmla="*/ 247650 w 600075"/>
                <a:gd name="connsiteY4-10" fmla="*/ 0 h 282275"/>
                <a:gd name="connsiteX0-11" fmla="*/ 217170 w 600075"/>
                <a:gd name="connsiteY0-12" fmla="*/ 0 h 282275"/>
                <a:gd name="connsiteX1-13" fmla="*/ 600075 w 600075"/>
                <a:gd name="connsiteY1-14" fmla="*/ 0 h 282275"/>
                <a:gd name="connsiteX2-15" fmla="*/ 600075 w 600075"/>
                <a:gd name="connsiteY2-16" fmla="*/ 282275 h 282275"/>
                <a:gd name="connsiteX3-17" fmla="*/ 0 w 600075"/>
                <a:gd name="connsiteY3-18" fmla="*/ 282275 h 282275"/>
                <a:gd name="connsiteX4-19" fmla="*/ 217170 w 600075"/>
                <a:gd name="connsiteY4-20" fmla="*/ 0 h 282275"/>
                <a:gd name="connsiteX0-21" fmla="*/ 140970 w 600075"/>
                <a:gd name="connsiteY0-22" fmla="*/ 0 h 282275"/>
                <a:gd name="connsiteX1-23" fmla="*/ 600075 w 600075"/>
                <a:gd name="connsiteY1-24" fmla="*/ 0 h 282275"/>
                <a:gd name="connsiteX2-25" fmla="*/ 600075 w 600075"/>
                <a:gd name="connsiteY2-26" fmla="*/ 282275 h 282275"/>
                <a:gd name="connsiteX3-27" fmla="*/ 0 w 600075"/>
                <a:gd name="connsiteY3-28" fmla="*/ 282275 h 282275"/>
                <a:gd name="connsiteX4-29" fmla="*/ 140970 w 600075"/>
                <a:gd name="connsiteY4-30" fmla="*/ 0 h 28227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00075" h="282275">
                  <a:moveTo>
                    <a:pt x="140970" y="0"/>
                  </a:moveTo>
                  <a:lnTo>
                    <a:pt x="600075" y="0"/>
                  </a:lnTo>
                  <a:lnTo>
                    <a:pt x="600075" y="282275"/>
                  </a:lnTo>
                  <a:lnTo>
                    <a:pt x="0" y="282275"/>
                  </a:lnTo>
                  <a:lnTo>
                    <a:pt x="14097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sp>
        <p:nvSpPr>
          <p:cNvPr id="11" name="标题 1"/>
          <p:cNvSpPr>
            <a:spLocks noGrp="1"/>
          </p:cNvSpPr>
          <p:nvPr>
            <p:ph type="title"/>
          </p:nvPr>
        </p:nvSpPr>
        <p:spPr>
          <a:xfrm>
            <a:off x="1287145" y="143510"/>
            <a:ext cx="10515600" cy="765810"/>
          </a:xfrm>
        </p:spPr>
        <p:txBody>
          <a:bodyPr>
            <a:normAutofit/>
          </a:bodyPr>
          <a:lstStyle/>
          <a:p>
            <a:r>
              <a:rPr lang="zh-CN" altLang="en-US" dirty="0" smtClean="0"/>
              <a:t>绘图工具来源</a:t>
            </a:r>
            <a:endParaRPr lang="en-US" altLang="zh-CN" dirty="0"/>
          </a:p>
        </p:txBody>
      </p:sp>
      <p:sp>
        <p:nvSpPr>
          <p:cNvPr id="12" name="矩形 11"/>
          <p:cNvSpPr/>
          <p:nvPr/>
        </p:nvSpPr>
        <p:spPr>
          <a:xfrm>
            <a:off x="330363" y="940396"/>
            <a:ext cx="11356927" cy="2077492"/>
          </a:xfrm>
          <a:prstGeom prst="rect">
            <a:avLst/>
          </a:prstGeom>
        </p:spPr>
        <p:txBody>
          <a:bodyPr wrap="square">
            <a:spAutoFit/>
          </a:bodyPr>
          <a:lstStyle/>
          <a:p>
            <a:pPr>
              <a:lnSpc>
                <a:spcPct val="150000"/>
              </a:lnSpc>
              <a:buClr>
                <a:schemeClr val="accent1"/>
              </a:buClr>
              <a:buSzPct val="68000"/>
            </a:pPr>
            <a:r>
              <a:rPr lang="zh-CN" altLang="en-US" sz="2000" b="1" dirty="0" smtClean="0">
                <a:latin typeface="Times New Roman" panose="02020603050405020304" pitchFamily="18" charset="0"/>
                <a:ea typeface="黑体" panose="02010609060101010101" pitchFamily="49" charset="-122"/>
                <a:cs typeface="Times New Roman" panose="02020603050405020304" pitchFamily="18" charset="0"/>
              </a:rPr>
              <a:t>二、分析软件：</a:t>
            </a:r>
            <a:endParaRPr lang="en-US" altLang="zh-CN" sz="2000" b="1" dirty="0" smtClean="0">
              <a:latin typeface="Times New Roman" panose="02020603050405020304" pitchFamily="18" charset="0"/>
              <a:ea typeface="黑体" panose="02010609060101010101" pitchFamily="49" charset="-122"/>
              <a:cs typeface="Times New Roman" panose="02020603050405020304" pitchFamily="18" charset="0"/>
            </a:endParaRPr>
          </a:p>
          <a:p>
            <a:pPr marL="742950" lvl="1" indent="-285750">
              <a:lnSpc>
                <a:spcPct val="150000"/>
              </a:lnSpc>
              <a:buClr>
                <a:schemeClr val="accent1"/>
              </a:buClr>
              <a:buSzPct val="68000"/>
              <a:buFont typeface="Arial" panose="020B0604020202020204" pitchFamily="34" charset="0"/>
              <a:buChar char="•"/>
            </a:pPr>
            <a:r>
              <a:rPr lang="en-US" altLang="zh-CN" sz="1600" dirty="0" smtClean="0">
                <a:latin typeface="Times New Roman" panose="02020603050405020304" pitchFamily="18" charset="0"/>
                <a:ea typeface="黑体" panose="02010609060101010101" pitchFamily="49" charset="-122"/>
                <a:cs typeface="Times New Roman" panose="02020603050405020304" pitchFamily="18" charset="0"/>
              </a:rPr>
              <a:t>SPSS</a:t>
            </a:r>
            <a:r>
              <a:rPr lang="zh-CN" altLang="en-US" sz="1600" dirty="0" smtClean="0">
                <a:latin typeface="Times New Roman" panose="02020603050405020304" pitchFamily="18" charset="0"/>
                <a:ea typeface="黑体" panose="02010609060101010101" pitchFamily="49" charset="-122"/>
                <a:cs typeface="Times New Roman" panose="02020603050405020304" pitchFamily="18" charset="0"/>
              </a:rPr>
              <a:t>：社会科学统计软件包，综合类分析软件，绘图是分析的结束</a:t>
            </a:r>
            <a:endParaRPr lang="en-US" altLang="zh-CN" sz="1600" dirty="0" smtClean="0">
              <a:latin typeface="Times New Roman" panose="02020603050405020304" pitchFamily="18" charset="0"/>
              <a:ea typeface="黑体" panose="02010609060101010101" pitchFamily="49" charset="-122"/>
              <a:cs typeface="Times New Roman" panose="02020603050405020304" pitchFamily="18" charset="0"/>
            </a:endParaRPr>
          </a:p>
          <a:p>
            <a:pPr marL="742950" lvl="1" indent="-285750">
              <a:lnSpc>
                <a:spcPct val="150000"/>
              </a:lnSpc>
              <a:buClr>
                <a:schemeClr val="accent1"/>
              </a:buClr>
              <a:buSzPct val="68000"/>
              <a:buFont typeface="Arial" panose="020B0604020202020204" pitchFamily="34" charset="0"/>
              <a:buChar char="•"/>
            </a:pPr>
            <a:r>
              <a:rPr lang="en-US" altLang="zh-CN" sz="1600" dirty="0" smtClean="0">
                <a:latin typeface="Times New Roman" panose="02020603050405020304" pitchFamily="18" charset="0"/>
                <a:ea typeface="黑体" panose="02010609060101010101" pitchFamily="49" charset="-122"/>
                <a:cs typeface="Times New Roman" panose="02020603050405020304" pitchFamily="18" charset="0"/>
              </a:rPr>
              <a:t>Origin</a:t>
            </a:r>
            <a:r>
              <a:rPr lang="zh-CN" altLang="en-US" sz="1600" dirty="0" smtClean="0">
                <a:latin typeface="Times New Roman" panose="02020603050405020304" pitchFamily="18" charset="0"/>
                <a:ea typeface="黑体" panose="02010609060101010101" pitchFamily="49" charset="-122"/>
                <a:cs typeface="Times New Roman" panose="02020603050405020304" pitchFamily="18" charset="0"/>
              </a:rPr>
              <a:t>：函数绘图软件，主要功能就是绘图。</a:t>
            </a:r>
            <a:endParaRPr lang="en-US" altLang="zh-CN" sz="1600" dirty="0" smtClean="0">
              <a:latin typeface="Times New Roman" panose="02020603050405020304" pitchFamily="18" charset="0"/>
              <a:ea typeface="黑体" panose="02010609060101010101" pitchFamily="49" charset="-122"/>
              <a:cs typeface="Times New Roman" panose="02020603050405020304" pitchFamily="18" charset="0"/>
            </a:endParaRPr>
          </a:p>
          <a:p>
            <a:pPr marL="742950" lvl="1" indent="-285750">
              <a:lnSpc>
                <a:spcPct val="150000"/>
              </a:lnSpc>
              <a:buClr>
                <a:schemeClr val="accent1"/>
              </a:buClr>
              <a:buSzPct val="68000"/>
              <a:buFont typeface="Arial" panose="020B0604020202020204" pitchFamily="34" charset="0"/>
              <a:buChar char="•"/>
            </a:pPr>
            <a:endParaRPr lang="en-US" altLang="zh-CN" sz="1600" dirty="0" smtClean="0">
              <a:latin typeface="Times New Roman" panose="02020603050405020304" pitchFamily="18" charset="0"/>
              <a:ea typeface="黑体" panose="02010609060101010101" pitchFamily="49" charset="-122"/>
              <a:cs typeface="Times New Roman" panose="02020603050405020304" pitchFamily="18" charset="0"/>
            </a:endParaRPr>
          </a:p>
          <a:p>
            <a:pPr marL="285750" indent="-285750">
              <a:lnSpc>
                <a:spcPct val="150000"/>
              </a:lnSpc>
              <a:buClr>
                <a:schemeClr val="accent1"/>
              </a:buClr>
              <a:buSzPct val="68000"/>
              <a:buFont typeface="Arial" panose="020B0604020202020204" pitchFamily="34" charset="0"/>
              <a:buChar char="•"/>
            </a:pPr>
            <a:endParaRPr lang="en-US" altLang="zh-CN" sz="1600" b="1" dirty="0" smtClean="0">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13" name="Picture 2" descr="https://pic4.zhimg.com/80/v2-caf4711f448c6f10a546b43390c1221b_720w.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87571" y="2764243"/>
            <a:ext cx="4830082" cy="3405828"/>
          </a:xfrm>
          <a:prstGeom prst="rect">
            <a:avLst/>
          </a:prstGeom>
          <a:noFill/>
          <a:extLst>
            <a:ext uri="{909E8E84-426E-40DD-AFC4-6F175D3DCCD1}">
              <a14:hiddenFill xmlns:a14="http://schemas.microsoft.com/office/drawing/2010/main">
                <a:solidFill>
                  <a:srgbClr val="FFFFFF"/>
                </a:solidFill>
              </a14:hiddenFill>
            </a:ext>
          </a:extLst>
        </p:spPr>
      </p:pic>
      <p:pic>
        <p:nvPicPr>
          <p:cNvPr id="3" name="图片 2"/>
          <p:cNvPicPr>
            <a:picLocks noChangeAspect="1"/>
          </p:cNvPicPr>
          <p:nvPr/>
        </p:nvPicPr>
        <p:blipFill>
          <a:blip r:embed="rId3"/>
          <a:stretch>
            <a:fillRect/>
          </a:stretch>
        </p:blipFill>
        <p:spPr>
          <a:xfrm>
            <a:off x="91557" y="2764243"/>
            <a:ext cx="5378435" cy="3405828"/>
          </a:xfrm>
          <a:prstGeom prst="rect">
            <a:avLst/>
          </a:prstGeom>
        </p:spPr>
      </p:pic>
      <p:sp>
        <p:nvSpPr>
          <p:cNvPr id="9" name="矩形 8"/>
          <p:cNvSpPr/>
          <p:nvPr/>
        </p:nvSpPr>
        <p:spPr>
          <a:xfrm>
            <a:off x="2206888" y="2414925"/>
            <a:ext cx="3070071" cy="369332"/>
          </a:xfrm>
          <a:prstGeom prst="rect">
            <a:avLst/>
          </a:prstGeom>
        </p:spPr>
        <p:txBody>
          <a:bodyPr wrap="none">
            <a:spAutoFit/>
          </a:bodyPr>
          <a:lstStyle/>
          <a:p>
            <a:r>
              <a:rPr lang="en-US" altLang="zh-CN" dirty="0" smtClean="0">
                <a:latin typeface="Times New Roman" panose="02020603050405020304" pitchFamily="18" charset="0"/>
                <a:ea typeface="黑体" panose="02010609060101010101" pitchFamily="49" charset="-122"/>
                <a:cs typeface="Times New Roman" panose="02020603050405020304" pitchFamily="18" charset="0"/>
              </a:rPr>
              <a:t>SPSS:</a:t>
            </a:r>
            <a:r>
              <a:rPr lang="zh-CN" altLang="en-US" dirty="0" smtClean="0">
                <a:latin typeface="Times New Roman" panose="02020603050405020304" pitchFamily="18" charset="0"/>
                <a:ea typeface="黑体" panose="02010609060101010101" pitchFamily="49" charset="-122"/>
                <a:cs typeface="Times New Roman" panose="02020603050405020304" pitchFamily="18" charset="0"/>
              </a:rPr>
              <a:t>分析为主，出图为结果</a:t>
            </a:r>
            <a:endParaRPr lang="zh-CN" altLang="en-US" dirty="0"/>
          </a:p>
        </p:txBody>
      </p:sp>
      <p:sp>
        <p:nvSpPr>
          <p:cNvPr id="15" name="矩形 14"/>
          <p:cNvSpPr/>
          <p:nvPr/>
        </p:nvSpPr>
        <p:spPr>
          <a:xfrm>
            <a:off x="8671477" y="2414925"/>
            <a:ext cx="2172390" cy="369332"/>
          </a:xfrm>
          <a:prstGeom prst="rect">
            <a:avLst/>
          </a:prstGeom>
        </p:spPr>
        <p:txBody>
          <a:bodyPr wrap="none">
            <a:spAutoFit/>
          </a:bodyPr>
          <a:lstStyle/>
          <a:p>
            <a:r>
              <a:rPr lang="en-US" altLang="zh-CN" dirty="0" smtClean="0">
                <a:latin typeface="Times New Roman" panose="02020603050405020304" pitchFamily="18" charset="0"/>
                <a:ea typeface="黑体" panose="02010609060101010101" pitchFamily="49" charset="-122"/>
                <a:cs typeface="Times New Roman" panose="02020603050405020304" pitchFamily="18" charset="0"/>
              </a:rPr>
              <a:t>Origin</a:t>
            </a:r>
            <a:r>
              <a:rPr lang="zh-CN" altLang="en-US" dirty="0" smtClean="0">
                <a:latin typeface="Times New Roman" panose="02020603050405020304" pitchFamily="18" charset="0"/>
                <a:ea typeface="黑体" panose="02010609060101010101" pitchFamily="49" charset="-122"/>
                <a:cs typeface="Times New Roman" panose="02020603050405020304" pitchFamily="18" charset="0"/>
              </a:rPr>
              <a:t>：主要是画图</a:t>
            </a:r>
            <a:endParaRPr lang="zh-CN" altLang="en-US" dirty="0"/>
          </a:p>
        </p:txBody>
      </p:sp>
      <p:pic>
        <p:nvPicPr>
          <p:cNvPr id="2" name="图片 1"/>
          <p:cNvPicPr>
            <a:picLocks noChangeAspect="1"/>
          </p:cNvPicPr>
          <p:nvPr/>
        </p:nvPicPr>
        <p:blipFill>
          <a:blip r:embed="rId4"/>
          <a:stretch>
            <a:fillRect/>
          </a:stretch>
        </p:blipFill>
        <p:spPr>
          <a:xfrm>
            <a:off x="3615041" y="2928379"/>
            <a:ext cx="3018375" cy="3241692"/>
          </a:xfrm>
          <a:prstGeom prst="rect">
            <a:avLst/>
          </a:prstGeom>
        </p:spPr>
      </p:pic>
    </p:spTree>
    <p:extLst>
      <p:ext uri="{BB962C8B-B14F-4D97-AF65-F5344CB8AC3E}">
        <p14:creationId xmlns:p14="http://schemas.microsoft.com/office/powerpoint/2010/main" val="86927310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2" name="Picture 8" descr="http://5b0988e595225.cdn.sohucs.com/images/20180410/a07afe25c46a414cb245e3472418258c.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71217" y="4294943"/>
            <a:ext cx="3075947" cy="2113664"/>
          </a:xfrm>
          <a:prstGeom prst="rect">
            <a:avLst/>
          </a:prstGeom>
          <a:noFill/>
          <a:extLst>
            <a:ext uri="{909E8E84-426E-40DD-AFC4-6F175D3DCCD1}">
              <a14:hiddenFill xmlns:a14="http://schemas.microsoft.com/office/drawing/2010/main">
                <a:solidFill>
                  <a:srgbClr val="FFFFFF"/>
                </a:solidFill>
              </a14:hiddenFill>
            </a:ext>
          </a:extLst>
        </p:spPr>
      </p:pic>
      <p:grpSp>
        <p:nvGrpSpPr>
          <p:cNvPr id="7" name="组合 6"/>
          <p:cNvGrpSpPr/>
          <p:nvPr/>
        </p:nvGrpSpPr>
        <p:grpSpPr>
          <a:xfrm>
            <a:off x="0" y="236855"/>
            <a:ext cx="1200150" cy="488315"/>
            <a:chOff x="0" y="254454"/>
            <a:chExt cx="1795510" cy="732518"/>
          </a:xfrm>
        </p:grpSpPr>
        <p:sp>
          <p:nvSpPr>
            <p:cNvPr id="4" name="矩形 1"/>
            <p:cNvSpPr/>
            <p:nvPr/>
          </p:nvSpPr>
          <p:spPr>
            <a:xfrm>
              <a:off x="0" y="254454"/>
              <a:ext cx="1487837" cy="732518"/>
            </a:xfrm>
            <a:custGeom>
              <a:avLst/>
              <a:gdLst>
                <a:gd name="connsiteX0" fmla="*/ 0 w 1487837"/>
                <a:gd name="connsiteY0" fmla="*/ 0 h 914400"/>
                <a:gd name="connsiteX1" fmla="*/ 1487837 w 1487837"/>
                <a:gd name="connsiteY1" fmla="*/ 0 h 914400"/>
                <a:gd name="connsiteX2" fmla="*/ 1487837 w 1487837"/>
                <a:gd name="connsiteY2" fmla="*/ 914400 h 914400"/>
                <a:gd name="connsiteX3" fmla="*/ 0 w 1487837"/>
                <a:gd name="connsiteY3" fmla="*/ 914400 h 914400"/>
                <a:gd name="connsiteX4" fmla="*/ 0 w 1487837"/>
                <a:gd name="connsiteY4" fmla="*/ 0 h 914400"/>
                <a:gd name="connsiteX0-1" fmla="*/ 0 w 1487837"/>
                <a:gd name="connsiteY0-2" fmla="*/ 29029 h 943429"/>
                <a:gd name="connsiteX1-3" fmla="*/ 820180 w 1487837"/>
                <a:gd name="connsiteY1-4" fmla="*/ 0 h 943429"/>
                <a:gd name="connsiteX2-5" fmla="*/ 1487837 w 1487837"/>
                <a:gd name="connsiteY2-6" fmla="*/ 943429 h 943429"/>
                <a:gd name="connsiteX3-7" fmla="*/ 0 w 1487837"/>
                <a:gd name="connsiteY3-8" fmla="*/ 943429 h 943429"/>
                <a:gd name="connsiteX4-9" fmla="*/ 0 w 1487837"/>
                <a:gd name="connsiteY4-10" fmla="*/ 29029 h 943429"/>
                <a:gd name="connsiteX0-11" fmla="*/ 0 w 1487837"/>
                <a:gd name="connsiteY0-12" fmla="*/ 0 h 914400"/>
                <a:gd name="connsiteX1-13" fmla="*/ 820180 w 1487837"/>
                <a:gd name="connsiteY1-14" fmla="*/ 10659 h 914400"/>
                <a:gd name="connsiteX2-15" fmla="*/ 1487837 w 1487837"/>
                <a:gd name="connsiteY2-16" fmla="*/ 914400 h 914400"/>
                <a:gd name="connsiteX3-17" fmla="*/ 0 w 1487837"/>
                <a:gd name="connsiteY3-18" fmla="*/ 914400 h 914400"/>
                <a:gd name="connsiteX4-19" fmla="*/ 0 w 1487837"/>
                <a:gd name="connsiteY4-20" fmla="*/ 0 h 914400"/>
                <a:gd name="connsiteX0-21" fmla="*/ 0 w 1487837"/>
                <a:gd name="connsiteY0-22" fmla="*/ 0 h 914400"/>
                <a:gd name="connsiteX1-23" fmla="*/ 820180 w 1487837"/>
                <a:gd name="connsiteY1-24" fmla="*/ 2721 h 914400"/>
                <a:gd name="connsiteX2-25" fmla="*/ 1487837 w 1487837"/>
                <a:gd name="connsiteY2-26" fmla="*/ 914400 h 914400"/>
                <a:gd name="connsiteX3-27" fmla="*/ 0 w 1487837"/>
                <a:gd name="connsiteY3-28" fmla="*/ 914400 h 914400"/>
                <a:gd name="connsiteX4-29" fmla="*/ 0 w 1487837"/>
                <a:gd name="connsiteY4-30" fmla="*/ 0 h 914400"/>
                <a:gd name="connsiteX0-31" fmla="*/ 0 w 1487837"/>
                <a:gd name="connsiteY0-32" fmla="*/ 1248 h 915648"/>
                <a:gd name="connsiteX1-33" fmla="*/ 867805 w 1487837"/>
                <a:gd name="connsiteY1-34" fmla="*/ 0 h 915648"/>
                <a:gd name="connsiteX2-35" fmla="*/ 1487837 w 1487837"/>
                <a:gd name="connsiteY2-36" fmla="*/ 915648 h 915648"/>
                <a:gd name="connsiteX3-37" fmla="*/ 0 w 1487837"/>
                <a:gd name="connsiteY3-38" fmla="*/ 915648 h 915648"/>
                <a:gd name="connsiteX4-39" fmla="*/ 0 w 1487837"/>
                <a:gd name="connsiteY4-40" fmla="*/ 1248 h 91564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487837" h="915648">
                  <a:moveTo>
                    <a:pt x="0" y="1248"/>
                  </a:moveTo>
                  <a:lnTo>
                    <a:pt x="867805" y="0"/>
                  </a:lnTo>
                  <a:lnTo>
                    <a:pt x="1487837" y="915648"/>
                  </a:lnTo>
                  <a:lnTo>
                    <a:pt x="0" y="915648"/>
                  </a:lnTo>
                  <a:lnTo>
                    <a:pt x="0" y="1248"/>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5" name="任意多边形 4"/>
            <p:cNvSpPr/>
            <p:nvPr/>
          </p:nvSpPr>
          <p:spPr>
            <a:xfrm>
              <a:off x="1010747" y="254454"/>
              <a:ext cx="784763" cy="732518"/>
            </a:xfrm>
            <a:custGeom>
              <a:avLst/>
              <a:gdLst>
                <a:gd name="connsiteX0" fmla="*/ 164731 w 784763"/>
                <a:gd name="connsiteY0" fmla="*/ 0 h 732518"/>
                <a:gd name="connsiteX1" fmla="*/ 784763 w 784763"/>
                <a:gd name="connsiteY1" fmla="*/ 732518 h 732518"/>
                <a:gd name="connsiteX2" fmla="*/ 619871 w 784763"/>
                <a:gd name="connsiteY2" fmla="*/ 732518 h 732518"/>
                <a:gd name="connsiteX3" fmla="*/ 0 w 784763"/>
                <a:gd name="connsiteY3" fmla="*/ 190 h 732518"/>
              </a:gdLst>
              <a:ahLst/>
              <a:cxnLst>
                <a:cxn ang="0">
                  <a:pos x="connsiteX0" y="connsiteY0"/>
                </a:cxn>
                <a:cxn ang="0">
                  <a:pos x="connsiteX1" y="connsiteY1"/>
                </a:cxn>
                <a:cxn ang="0">
                  <a:pos x="connsiteX2" y="connsiteY2"/>
                </a:cxn>
                <a:cxn ang="0">
                  <a:pos x="connsiteX3" y="connsiteY3"/>
                </a:cxn>
              </a:cxnLst>
              <a:rect l="l" t="t" r="r" b="b"/>
              <a:pathLst>
                <a:path w="784763" h="732518">
                  <a:moveTo>
                    <a:pt x="164731" y="0"/>
                  </a:moveTo>
                  <a:lnTo>
                    <a:pt x="784763" y="732518"/>
                  </a:lnTo>
                  <a:lnTo>
                    <a:pt x="619871" y="732518"/>
                  </a:lnTo>
                  <a:lnTo>
                    <a:pt x="0" y="19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grpSp>
        <p:nvGrpSpPr>
          <p:cNvPr id="6" name="组合 5"/>
          <p:cNvGrpSpPr/>
          <p:nvPr/>
        </p:nvGrpSpPr>
        <p:grpSpPr>
          <a:xfrm>
            <a:off x="-4329" y="6575725"/>
            <a:ext cx="12195694" cy="282575"/>
            <a:chOff x="-3694" y="6575725"/>
            <a:chExt cx="12195694" cy="282575"/>
          </a:xfrm>
        </p:grpSpPr>
        <p:sp>
          <p:nvSpPr>
            <p:cNvPr id="16" name="矩形 19"/>
            <p:cNvSpPr/>
            <p:nvPr/>
          </p:nvSpPr>
          <p:spPr>
            <a:xfrm>
              <a:off x="-3694" y="6575725"/>
              <a:ext cx="9330690" cy="282575"/>
            </a:xfrm>
            <a:custGeom>
              <a:avLst/>
              <a:gdLst>
                <a:gd name="connsiteX0" fmla="*/ 0 w 9785869"/>
                <a:gd name="connsiteY0" fmla="*/ 0 h 282275"/>
                <a:gd name="connsiteX1" fmla="*/ 9785869 w 9785869"/>
                <a:gd name="connsiteY1" fmla="*/ 0 h 282275"/>
                <a:gd name="connsiteX2" fmla="*/ 9785869 w 9785869"/>
                <a:gd name="connsiteY2" fmla="*/ 282275 h 282275"/>
                <a:gd name="connsiteX3" fmla="*/ 0 w 9785869"/>
                <a:gd name="connsiteY3" fmla="*/ 282275 h 282275"/>
                <a:gd name="connsiteX4" fmla="*/ 0 w 9785869"/>
                <a:gd name="connsiteY4" fmla="*/ 0 h 282275"/>
                <a:gd name="connsiteX0-1" fmla="*/ 0 w 9785869"/>
                <a:gd name="connsiteY0-2" fmla="*/ 0 h 282275"/>
                <a:gd name="connsiteX1-3" fmla="*/ 9785869 w 9785869"/>
                <a:gd name="connsiteY1-4" fmla="*/ 0 h 282275"/>
                <a:gd name="connsiteX2-5" fmla="*/ 9500119 w 9785869"/>
                <a:gd name="connsiteY2-6" fmla="*/ 282275 h 282275"/>
                <a:gd name="connsiteX3-7" fmla="*/ 0 w 9785869"/>
                <a:gd name="connsiteY3-8" fmla="*/ 282275 h 282275"/>
                <a:gd name="connsiteX4-9" fmla="*/ 0 w 9785869"/>
                <a:gd name="connsiteY4-10" fmla="*/ 0 h 282275"/>
                <a:gd name="connsiteX0-11" fmla="*/ 0 w 9785869"/>
                <a:gd name="connsiteY0-12" fmla="*/ 0 h 282275"/>
                <a:gd name="connsiteX1-13" fmla="*/ 9785869 w 9785869"/>
                <a:gd name="connsiteY1-14" fmla="*/ 0 h 282275"/>
                <a:gd name="connsiteX2-15" fmla="*/ 9623944 w 9785869"/>
                <a:gd name="connsiteY2-16" fmla="*/ 263225 h 282275"/>
                <a:gd name="connsiteX3-17" fmla="*/ 0 w 9785869"/>
                <a:gd name="connsiteY3-18" fmla="*/ 282275 h 282275"/>
                <a:gd name="connsiteX4-19" fmla="*/ 0 w 9785869"/>
                <a:gd name="connsiteY4-20" fmla="*/ 0 h 282275"/>
                <a:gd name="connsiteX0-21" fmla="*/ 0 w 9785869"/>
                <a:gd name="connsiteY0-22" fmla="*/ 0 h 282275"/>
                <a:gd name="connsiteX1-23" fmla="*/ 9785869 w 9785869"/>
                <a:gd name="connsiteY1-24" fmla="*/ 0 h 282275"/>
                <a:gd name="connsiteX2-25" fmla="*/ 9633469 w 9785869"/>
                <a:gd name="connsiteY2-26" fmla="*/ 282275 h 282275"/>
                <a:gd name="connsiteX3-27" fmla="*/ 0 w 9785869"/>
                <a:gd name="connsiteY3-28" fmla="*/ 282275 h 282275"/>
                <a:gd name="connsiteX4-29" fmla="*/ 0 w 9785869"/>
                <a:gd name="connsiteY4-30" fmla="*/ 0 h 28227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785869" h="282275">
                  <a:moveTo>
                    <a:pt x="0" y="0"/>
                  </a:moveTo>
                  <a:lnTo>
                    <a:pt x="9785869" y="0"/>
                  </a:lnTo>
                  <a:lnTo>
                    <a:pt x="9633469" y="282275"/>
                  </a:lnTo>
                  <a:lnTo>
                    <a:pt x="0" y="282275"/>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9" name="文本框 18"/>
            <p:cNvSpPr txBox="1"/>
            <p:nvPr/>
          </p:nvSpPr>
          <p:spPr>
            <a:xfrm>
              <a:off x="9211426" y="6575725"/>
              <a:ext cx="2476500" cy="275590"/>
            </a:xfrm>
            <a:prstGeom prst="rect">
              <a:avLst/>
            </a:prstGeom>
            <a:noFill/>
          </p:spPr>
          <p:txBody>
            <a:bodyPr wrap="square" rtlCol="0">
              <a:spAutoFit/>
            </a:bodyPr>
            <a:lstStyle/>
            <a:p>
              <a:pPr algn="dist"/>
              <a:r>
                <a:rPr lang="zh-CN" altLang="en-US" sz="1200" i="1" dirty="0">
                  <a:solidFill>
                    <a:schemeClr val="tx1">
                      <a:lumMod val="75000"/>
                      <a:lumOff val="25000"/>
                    </a:schemeClr>
                  </a:solidFill>
                  <a:latin typeface="微软雅黑" panose="020B0503020204020204" charset="-122"/>
                  <a:ea typeface="微软雅黑" panose="020B0503020204020204" charset="-122"/>
                </a:rPr>
                <a:t>生物医学信息与基因组学中心</a:t>
              </a:r>
            </a:p>
          </p:txBody>
        </p:sp>
        <p:sp>
          <p:nvSpPr>
            <p:cNvPr id="8" name="矩形 21"/>
            <p:cNvSpPr/>
            <p:nvPr/>
          </p:nvSpPr>
          <p:spPr>
            <a:xfrm>
              <a:off x="11591925" y="6575725"/>
              <a:ext cx="600075" cy="282275"/>
            </a:xfrm>
            <a:custGeom>
              <a:avLst/>
              <a:gdLst>
                <a:gd name="connsiteX0" fmla="*/ 0 w 600075"/>
                <a:gd name="connsiteY0" fmla="*/ 0 h 282275"/>
                <a:gd name="connsiteX1" fmla="*/ 600075 w 600075"/>
                <a:gd name="connsiteY1" fmla="*/ 0 h 282275"/>
                <a:gd name="connsiteX2" fmla="*/ 600075 w 600075"/>
                <a:gd name="connsiteY2" fmla="*/ 282275 h 282275"/>
                <a:gd name="connsiteX3" fmla="*/ 0 w 600075"/>
                <a:gd name="connsiteY3" fmla="*/ 282275 h 282275"/>
                <a:gd name="connsiteX4" fmla="*/ 0 w 600075"/>
                <a:gd name="connsiteY4" fmla="*/ 0 h 282275"/>
                <a:gd name="connsiteX0-1" fmla="*/ 247650 w 600075"/>
                <a:gd name="connsiteY0-2" fmla="*/ 0 h 282275"/>
                <a:gd name="connsiteX1-3" fmla="*/ 600075 w 600075"/>
                <a:gd name="connsiteY1-4" fmla="*/ 0 h 282275"/>
                <a:gd name="connsiteX2-5" fmla="*/ 600075 w 600075"/>
                <a:gd name="connsiteY2-6" fmla="*/ 282275 h 282275"/>
                <a:gd name="connsiteX3-7" fmla="*/ 0 w 600075"/>
                <a:gd name="connsiteY3-8" fmla="*/ 282275 h 282275"/>
                <a:gd name="connsiteX4-9" fmla="*/ 247650 w 600075"/>
                <a:gd name="connsiteY4-10" fmla="*/ 0 h 282275"/>
                <a:gd name="connsiteX0-11" fmla="*/ 217170 w 600075"/>
                <a:gd name="connsiteY0-12" fmla="*/ 0 h 282275"/>
                <a:gd name="connsiteX1-13" fmla="*/ 600075 w 600075"/>
                <a:gd name="connsiteY1-14" fmla="*/ 0 h 282275"/>
                <a:gd name="connsiteX2-15" fmla="*/ 600075 w 600075"/>
                <a:gd name="connsiteY2-16" fmla="*/ 282275 h 282275"/>
                <a:gd name="connsiteX3-17" fmla="*/ 0 w 600075"/>
                <a:gd name="connsiteY3-18" fmla="*/ 282275 h 282275"/>
                <a:gd name="connsiteX4-19" fmla="*/ 217170 w 600075"/>
                <a:gd name="connsiteY4-20" fmla="*/ 0 h 282275"/>
                <a:gd name="connsiteX0-21" fmla="*/ 140970 w 600075"/>
                <a:gd name="connsiteY0-22" fmla="*/ 0 h 282275"/>
                <a:gd name="connsiteX1-23" fmla="*/ 600075 w 600075"/>
                <a:gd name="connsiteY1-24" fmla="*/ 0 h 282275"/>
                <a:gd name="connsiteX2-25" fmla="*/ 600075 w 600075"/>
                <a:gd name="connsiteY2-26" fmla="*/ 282275 h 282275"/>
                <a:gd name="connsiteX3-27" fmla="*/ 0 w 600075"/>
                <a:gd name="connsiteY3-28" fmla="*/ 282275 h 282275"/>
                <a:gd name="connsiteX4-29" fmla="*/ 140970 w 600075"/>
                <a:gd name="connsiteY4-30" fmla="*/ 0 h 28227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00075" h="282275">
                  <a:moveTo>
                    <a:pt x="140970" y="0"/>
                  </a:moveTo>
                  <a:lnTo>
                    <a:pt x="600075" y="0"/>
                  </a:lnTo>
                  <a:lnTo>
                    <a:pt x="600075" y="282275"/>
                  </a:lnTo>
                  <a:lnTo>
                    <a:pt x="0" y="282275"/>
                  </a:lnTo>
                  <a:lnTo>
                    <a:pt x="14097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sp>
        <p:nvSpPr>
          <p:cNvPr id="11" name="标题 1"/>
          <p:cNvSpPr>
            <a:spLocks noGrp="1"/>
          </p:cNvSpPr>
          <p:nvPr>
            <p:ph type="title"/>
          </p:nvPr>
        </p:nvSpPr>
        <p:spPr>
          <a:xfrm>
            <a:off x="1287145" y="143510"/>
            <a:ext cx="10515600" cy="765810"/>
          </a:xfrm>
        </p:spPr>
        <p:txBody>
          <a:bodyPr>
            <a:normAutofit/>
          </a:bodyPr>
          <a:lstStyle/>
          <a:p>
            <a:r>
              <a:rPr lang="zh-CN" altLang="en-US" dirty="0" smtClean="0"/>
              <a:t>绘图工具来源</a:t>
            </a:r>
            <a:endParaRPr lang="en-US" altLang="zh-CN" dirty="0"/>
          </a:p>
        </p:txBody>
      </p:sp>
      <p:sp>
        <p:nvSpPr>
          <p:cNvPr id="12" name="矩形 11"/>
          <p:cNvSpPr/>
          <p:nvPr/>
        </p:nvSpPr>
        <p:spPr>
          <a:xfrm>
            <a:off x="330363" y="940396"/>
            <a:ext cx="11356927" cy="3139321"/>
          </a:xfrm>
          <a:prstGeom prst="rect">
            <a:avLst/>
          </a:prstGeom>
        </p:spPr>
        <p:txBody>
          <a:bodyPr wrap="square">
            <a:spAutoFit/>
          </a:bodyPr>
          <a:lstStyle/>
          <a:p>
            <a:pPr>
              <a:lnSpc>
                <a:spcPct val="150000"/>
              </a:lnSpc>
              <a:buClr>
                <a:schemeClr val="accent1"/>
              </a:buClr>
              <a:buSzPct val="68000"/>
              <a:buFont typeface="Wingdings 3" panose="05040102010807070707" pitchFamily="18" charset="2"/>
              <a:buNone/>
            </a:pPr>
            <a:r>
              <a:rPr lang="zh-CN" altLang="en-US" sz="2000" b="1" dirty="0" smtClean="0">
                <a:latin typeface="Times New Roman" panose="02020603050405020304" pitchFamily="18" charset="0"/>
                <a:ea typeface="黑体" panose="02010609060101010101" pitchFamily="49" charset="-122"/>
                <a:cs typeface="Times New Roman" panose="02020603050405020304" pitchFamily="18" charset="0"/>
              </a:rPr>
              <a:t>三、</a:t>
            </a:r>
            <a:r>
              <a:rPr lang="zh-CN" altLang="en-US" sz="2000" b="1" dirty="0">
                <a:latin typeface="Times New Roman" panose="02020603050405020304" pitchFamily="18" charset="0"/>
                <a:ea typeface="黑体" panose="02010609060101010101" pitchFamily="49" charset="-122"/>
                <a:cs typeface="Times New Roman" panose="02020603050405020304" pitchFamily="18" charset="0"/>
              </a:rPr>
              <a:t>特定方向的作图软件</a:t>
            </a:r>
            <a:r>
              <a:rPr lang="zh-CN" altLang="en-US" sz="2000" b="1" dirty="0" smtClean="0">
                <a:latin typeface="Times New Roman" panose="02020603050405020304" pitchFamily="18" charset="0"/>
                <a:ea typeface="黑体" panose="02010609060101010101" pitchFamily="49" charset="-122"/>
                <a:cs typeface="Times New Roman" panose="02020603050405020304" pitchFamily="18" charset="0"/>
              </a:rPr>
              <a:t>：</a:t>
            </a:r>
            <a:endParaRPr lang="en-US" altLang="zh-CN" sz="2000" b="1" dirty="0" smtClean="0">
              <a:latin typeface="Times New Roman" panose="02020603050405020304" pitchFamily="18" charset="0"/>
              <a:ea typeface="黑体" panose="02010609060101010101" pitchFamily="49" charset="-122"/>
              <a:cs typeface="Times New Roman" panose="02020603050405020304" pitchFamily="18" charset="0"/>
            </a:endParaRPr>
          </a:p>
          <a:p>
            <a:pPr marL="742950" lvl="1" indent="-285750">
              <a:lnSpc>
                <a:spcPct val="150000"/>
              </a:lnSpc>
              <a:buClr>
                <a:schemeClr val="accent1"/>
              </a:buClr>
              <a:buSzPct val="68000"/>
              <a:buFont typeface="Arial" panose="020B0604020202020204" pitchFamily="34" charset="0"/>
              <a:buChar char="•"/>
            </a:pPr>
            <a:r>
              <a:rPr lang="en-US" altLang="zh-CN" sz="1600" dirty="0" smtClean="0">
                <a:latin typeface="Times New Roman" panose="02020603050405020304" pitchFamily="18" charset="0"/>
                <a:ea typeface="黑体" panose="02010609060101010101" pitchFamily="49" charset="-122"/>
                <a:cs typeface="Times New Roman" panose="02020603050405020304" pitchFamily="18" charset="0"/>
              </a:rPr>
              <a:t>Circos</a:t>
            </a:r>
            <a:r>
              <a:rPr lang="zh-CN" altLang="en-US" sz="1600" dirty="0" smtClean="0">
                <a:latin typeface="Times New Roman" panose="02020603050405020304" pitchFamily="18" charset="0"/>
                <a:ea typeface="黑体" panose="02010609060101010101" pitchFamily="49" charset="-122"/>
                <a:cs typeface="Times New Roman" panose="02020603050405020304" pitchFamily="18" charset="0"/>
              </a:rPr>
              <a:t>：圈图</a:t>
            </a:r>
            <a:endParaRPr lang="en-US" altLang="zh-CN" sz="1600" dirty="0">
              <a:latin typeface="Times New Roman" panose="02020603050405020304" pitchFamily="18" charset="0"/>
              <a:ea typeface="黑体" panose="02010609060101010101" pitchFamily="49" charset="-122"/>
              <a:cs typeface="Times New Roman" panose="02020603050405020304" pitchFamily="18" charset="0"/>
            </a:endParaRPr>
          </a:p>
          <a:p>
            <a:pPr marL="742950" lvl="1" indent="-285750">
              <a:lnSpc>
                <a:spcPct val="150000"/>
              </a:lnSpc>
              <a:buClr>
                <a:schemeClr val="accent1"/>
              </a:buClr>
              <a:buSzPct val="68000"/>
              <a:buFont typeface="Arial" panose="020B0604020202020204" pitchFamily="34" charset="0"/>
              <a:buChar char="•"/>
            </a:pPr>
            <a:r>
              <a:rPr lang="en-US" altLang="zh-CN" sz="1600" dirty="0" err="1" smtClean="0">
                <a:latin typeface="Times New Roman" panose="02020603050405020304" pitchFamily="18" charset="0"/>
                <a:ea typeface="黑体" panose="02010609060101010101" pitchFamily="49" charset="-122"/>
                <a:cs typeface="Times New Roman" panose="02020603050405020304" pitchFamily="18" charset="0"/>
              </a:rPr>
              <a:t>Cytoscape</a:t>
            </a:r>
            <a:r>
              <a:rPr lang="zh-CN" altLang="en-US" sz="1600" dirty="0" smtClean="0">
                <a:latin typeface="Times New Roman" panose="02020603050405020304" pitchFamily="18" charset="0"/>
                <a:ea typeface="黑体" panose="02010609060101010101" pitchFamily="49" charset="-122"/>
                <a:cs typeface="Times New Roman" panose="02020603050405020304" pitchFamily="18" charset="0"/>
              </a:rPr>
              <a:t>：</a:t>
            </a:r>
            <a:r>
              <a:rPr lang="zh-CN" altLang="en-US" sz="1600" dirty="0">
                <a:latin typeface="Times New Roman" panose="02020603050405020304" pitchFamily="18" charset="0"/>
                <a:ea typeface="黑体" panose="02010609060101010101" pitchFamily="49" charset="-122"/>
                <a:cs typeface="Times New Roman" panose="02020603050405020304" pitchFamily="18" charset="0"/>
              </a:rPr>
              <a:t>网络</a:t>
            </a:r>
            <a:endParaRPr lang="en-US" altLang="zh-CN" sz="1600" dirty="0">
              <a:latin typeface="Times New Roman" panose="02020603050405020304" pitchFamily="18" charset="0"/>
              <a:ea typeface="黑体" panose="02010609060101010101" pitchFamily="49" charset="-122"/>
              <a:cs typeface="Times New Roman" panose="02020603050405020304" pitchFamily="18" charset="0"/>
            </a:endParaRPr>
          </a:p>
          <a:p>
            <a:pPr marL="742950" lvl="1" indent="-285750">
              <a:lnSpc>
                <a:spcPct val="150000"/>
              </a:lnSpc>
              <a:buClr>
                <a:schemeClr val="accent1"/>
              </a:buClr>
              <a:buSzPct val="68000"/>
              <a:buFont typeface="Arial" panose="020B0604020202020204" pitchFamily="34" charset="0"/>
              <a:buChar char="•"/>
            </a:pPr>
            <a:endParaRPr lang="en-US" altLang="zh-CN" sz="1600" dirty="0">
              <a:latin typeface="Times New Roman" panose="02020603050405020304" pitchFamily="18" charset="0"/>
              <a:ea typeface="黑体" panose="02010609060101010101" pitchFamily="49" charset="-122"/>
              <a:cs typeface="Times New Roman" panose="02020603050405020304" pitchFamily="18" charset="0"/>
            </a:endParaRPr>
          </a:p>
          <a:p>
            <a:pPr marL="742950" lvl="1" indent="-285750">
              <a:lnSpc>
                <a:spcPct val="150000"/>
              </a:lnSpc>
              <a:buClr>
                <a:schemeClr val="accent1"/>
              </a:buClr>
              <a:buSzPct val="68000"/>
              <a:buFont typeface="Arial" panose="020B0604020202020204" pitchFamily="34" charset="0"/>
              <a:buChar char="•"/>
            </a:pPr>
            <a:endParaRPr lang="en-US" altLang="zh-CN" sz="1600" dirty="0" smtClean="0">
              <a:latin typeface="Times New Roman" panose="02020603050405020304" pitchFamily="18" charset="0"/>
              <a:ea typeface="黑体" panose="02010609060101010101" pitchFamily="49" charset="-122"/>
              <a:cs typeface="Times New Roman" panose="02020603050405020304" pitchFamily="18" charset="0"/>
            </a:endParaRPr>
          </a:p>
          <a:p>
            <a:pPr marL="742950" lvl="1" indent="-285750">
              <a:lnSpc>
                <a:spcPct val="150000"/>
              </a:lnSpc>
              <a:buClr>
                <a:schemeClr val="accent1"/>
              </a:buClr>
              <a:buSzPct val="68000"/>
              <a:buFont typeface="Arial" panose="020B0604020202020204" pitchFamily="34" charset="0"/>
              <a:buChar char="•"/>
            </a:pPr>
            <a:endParaRPr lang="en-US" altLang="zh-CN" sz="1600" dirty="0">
              <a:latin typeface="Times New Roman" panose="02020603050405020304" pitchFamily="18" charset="0"/>
              <a:ea typeface="黑体" panose="02010609060101010101" pitchFamily="49" charset="-122"/>
              <a:cs typeface="Times New Roman" panose="02020603050405020304" pitchFamily="18" charset="0"/>
            </a:endParaRPr>
          </a:p>
          <a:p>
            <a:pPr marL="742950" lvl="1" indent="-285750">
              <a:lnSpc>
                <a:spcPct val="150000"/>
              </a:lnSpc>
              <a:buClr>
                <a:schemeClr val="accent1"/>
              </a:buClr>
              <a:buSzPct val="68000"/>
              <a:buFont typeface="Arial" panose="020B0604020202020204" pitchFamily="34" charset="0"/>
              <a:buChar char="•"/>
            </a:pPr>
            <a:endParaRPr lang="en-US" altLang="zh-CN" sz="1600" dirty="0">
              <a:latin typeface="Times New Roman" panose="02020603050405020304" pitchFamily="18" charset="0"/>
              <a:ea typeface="黑体" panose="02010609060101010101" pitchFamily="49" charset="-122"/>
              <a:cs typeface="Times New Roman" panose="02020603050405020304" pitchFamily="18" charset="0"/>
            </a:endParaRPr>
          </a:p>
          <a:p>
            <a:pPr marL="285750" indent="-285750">
              <a:lnSpc>
                <a:spcPct val="150000"/>
              </a:lnSpc>
              <a:buClr>
                <a:schemeClr val="accent1"/>
              </a:buClr>
              <a:buSzPct val="68000"/>
              <a:buFont typeface="Arial" panose="020B0604020202020204" pitchFamily="34" charset="0"/>
              <a:buChar char="•"/>
            </a:pPr>
            <a:endParaRPr lang="en-US" altLang="zh-CN" sz="1600" b="1" dirty="0" smtClean="0">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3" name="图片 2"/>
          <p:cNvPicPr>
            <a:picLocks noChangeAspect="1"/>
          </p:cNvPicPr>
          <p:nvPr/>
        </p:nvPicPr>
        <p:blipFill>
          <a:blip r:embed="rId3"/>
          <a:stretch>
            <a:fillRect/>
          </a:stretch>
        </p:blipFill>
        <p:spPr>
          <a:xfrm>
            <a:off x="994496" y="2601125"/>
            <a:ext cx="4195411" cy="3974600"/>
          </a:xfrm>
          <a:prstGeom prst="rect">
            <a:avLst/>
          </a:prstGeom>
        </p:spPr>
      </p:pic>
      <p:pic>
        <p:nvPicPr>
          <p:cNvPr id="1028" name="Picture 4" descr="https://gimg2.baidu.com/image_search/src=http%3A%2F%2Fwww.omicshare.com%2Fclass%2FPublic%2Fdist%2Fjs%2Feditor%2Fattached%2Fimage%2Fimage%2F20191205%2F20191205173556_44375.jpeg&amp;refer=http%3A%2F%2Fwww.omicshare.com&amp;app=2002&amp;size=f9999,10000&amp;q=a80&amp;n=0&amp;g=0n&amp;fmt=jpeg?sec=1620386453&amp;t=89e12bbd4c30bc165a7bb9900eafc2f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32176" y="1572869"/>
            <a:ext cx="5334660" cy="2901520"/>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p:cNvSpPr/>
          <p:nvPr/>
        </p:nvSpPr>
        <p:spPr>
          <a:xfrm>
            <a:off x="763973" y="2253147"/>
            <a:ext cx="4656455" cy="507831"/>
          </a:xfrm>
          <a:prstGeom prst="rect">
            <a:avLst/>
          </a:prstGeom>
        </p:spPr>
        <p:txBody>
          <a:bodyPr wrap="square">
            <a:spAutoFit/>
          </a:bodyPr>
          <a:lstStyle/>
          <a:p>
            <a:pPr marL="0" lvl="1" indent="-285750">
              <a:lnSpc>
                <a:spcPct val="150000"/>
              </a:lnSpc>
              <a:buClr>
                <a:schemeClr val="accent1"/>
              </a:buClr>
              <a:buSzPct val="68000"/>
              <a:buFont typeface="Arial" panose="020B0604020202020204" pitchFamily="34" charset="0"/>
              <a:buChar char="•"/>
            </a:pPr>
            <a:r>
              <a:rPr lang="en-US" altLang="zh-CN" dirty="0">
                <a:latin typeface="Times New Roman" panose="02020603050405020304" pitchFamily="18" charset="0"/>
                <a:ea typeface="黑体" panose="02010609060101010101" pitchFamily="49" charset="-122"/>
                <a:cs typeface="Times New Roman" panose="02020603050405020304" pitchFamily="18" charset="0"/>
              </a:rPr>
              <a:t>Circos</a:t>
            </a:r>
            <a:r>
              <a:rPr lang="zh-CN" altLang="en-US" dirty="0">
                <a:latin typeface="Times New Roman" panose="02020603050405020304" pitchFamily="18" charset="0"/>
                <a:ea typeface="黑体" panose="02010609060101010101" pitchFamily="49" charset="-122"/>
                <a:cs typeface="Times New Roman" panose="02020603050405020304" pitchFamily="18" charset="0"/>
              </a:rPr>
              <a:t>：圈</a:t>
            </a:r>
            <a:r>
              <a:rPr lang="zh-CN" altLang="en-US" dirty="0" smtClean="0">
                <a:latin typeface="Times New Roman" panose="02020603050405020304" pitchFamily="18" charset="0"/>
                <a:ea typeface="黑体" panose="02010609060101010101" pitchFamily="49" charset="-122"/>
                <a:cs typeface="Times New Roman" panose="02020603050405020304" pitchFamily="18" charset="0"/>
              </a:rPr>
              <a:t>图，主要为染色体修饰及互作</a:t>
            </a:r>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5" name="矩形 14"/>
          <p:cNvSpPr/>
          <p:nvPr/>
        </p:nvSpPr>
        <p:spPr>
          <a:xfrm>
            <a:off x="5996267" y="749460"/>
            <a:ext cx="5806478" cy="923330"/>
          </a:xfrm>
          <a:prstGeom prst="rect">
            <a:avLst/>
          </a:prstGeom>
        </p:spPr>
        <p:txBody>
          <a:bodyPr wrap="square">
            <a:spAutoFit/>
          </a:bodyPr>
          <a:lstStyle/>
          <a:p>
            <a:pPr marL="0" lvl="1" indent="-285750">
              <a:lnSpc>
                <a:spcPct val="150000"/>
              </a:lnSpc>
              <a:buClr>
                <a:schemeClr val="accent1"/>
              </a:buClr>
              <a:buSzPct val="68000"/>
              <a:buFont typeface="Arial" panose="020B0604020202020204" pitchFamily="34" charset="0"/>
              <a:buChar char="•"/>
            </a:pPr>
            <a:r>
              <a:rPr lang="en-US" altLang="zh-CN" dirty="0" err="1">
                <a:latin typeface="Times New Roman" panose="02020603050405020304" pitchFamily="18" charset="0"/>
                <a:ea typeface="黑体" panose="02010609060101010101" pitchFamily="49" charset="-122"/>
                <a:cs typeface="Times New Roman" panose="02020603050405020304" pitchFamily="18" charset="0"/>
              </a:rPr>
              <a:t>Cytoscape</a:t>
            </a:r>
            <a:r>
              <a:rPr lang="en-US" altLang="zh-CN" dirty="0">
                <a:latin typeface="Times New Roman" panose="02020603050405020304" pitchFamily="18" charset="0"/>
                <a:ea typeface="黑体" panose="02010609060101010101" pitchFamily="49" charset="-122"/>
                <a:cs typeface="Times New Roman" panose="02020603050405020304" pitchFamily="18" charset="0"/>
              </a:rPr>
              <a:t> </a:t>
            </a:r>
            <a:r>
              <a:rPr lang="zh-CN" altLang="en-US" dirty="0" smtClean="0">
                <a:latin typeface="Times New Roman" panose="02020603050405020304" pitchFamily="18" charset="0"/>
                <a:ea typeface="黑体" panose="02010609060101010101" pitchFamily="49" charset="-122"/>
                <a:cs typeface="Times New Roman" panose="02020603050405020304" pitchFamily="18" charset="0"/>
              </a:rPr>
              <a:t>：绘制网络图是第一步，然后各种插件可以做网络分析甚至通路分析</a:t>
            </a:r>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245532811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0" y="236855"/>
            <a:ext cx="1200150" cy="488315"/>
            <a:chOff x="0" y="254454"/>
            <a:chExt cx="1795510" cy="732518"/>
          </a:xfrm>
        </p:grpSpPr>
        <p:sp>
          <p:nvSpPr>
            <p:cNvPr id="4" name="矩形 1"/>
            <p:cNvSpPr/>
            <p:nvPr/>
          </p:nvSpPr>
          <p:spPr>
            <a:xfrm>
              <a:off x="0" y="254454"/>
              <a:ext cx="1487837" cy="732518"/>
            </a:xfrm>
            <a:custGeom>
              <a:avLst/>
              <a:gdLst>
                <a:gd name="connsiteX0" fmla="*/ 0 w 1487837"/>
                <a:gd name="connsiteY0" fmla="*/ 0 h 914400"/>
                <a:gd name="connsiteX1" fmla="*/ 1487837 w 1487837"/>
                <a:gd name="connsiteY1" fmla="*/ 0 h 914400"/>
                <a:gd name="connsiteX2" fmla="*/ 1487837 w 1487837"/>
                <a:gd name="connsiteY2" fmla="*/ 914400 h 914400"/>
                <a:gd name="connsiteX3" fmla="*/ 0 w 1487837"/>
                <a:gd name="connsiteY3" fmla="*/ 914400 h 914400"/>
                <a:gd name="connsiteX4" fmla="*/ 0 w 1487837"/>
                <a:gd name="connsiteY4" fmla="*/ 0 h 914400"/>
                <a:gd name="connsiteX0-1" fmla="*/ 0 w 1487837"/>
                <a:gd name="connsiteY0-2" fmla="*/ 29029 h 943429"/>
                <a:gd name="connsiteX1-3" fmla="*/ 820180 w 1487837"/>
                <a:gd name="connsiteY1-4" fmla="*/ 0 h 943429"/>
                <a:gd name="connsiteX2-5" fmla="*/ 1487837 w 1487837"/>
                <a:gd name="connsiteY2-6" fmla="*/ 943429 h 943429"/>
                <a:gd name="connsiteX3-7" fmla="*/ 0 w 1487837"/>
                <a:gd name="connsiteY3-8" fmla="*/ 943429 h 943429"/>
                <a:gd name="connsiteX4-9" fmla="*/ 0 w 1487837"/>
                <a:gd name="connsiteY4-10" fmla="*/ 29029 h 943429"/>
                <a:gd name="connsiteX0-11" fmla="*/ 0 w 1487837"/>
                <a:gd name="connsiteY0-12" fmla="*/ 0 h 914400"/>
                <a:gd name="connsiteX1-13" fmla="*/ 820180 w 1487837"/>
                <a:gd name="connsiteY1-14" fmla="*/ 10659 h 914400"/>
                <a:gd name="connsiteX2-15" fmla="*/ 1487837 w 1487837"/>
                <a:gd name="connsiteY2-16" fmla="*/ 914400 h 914400"/>
                <a:gd name="connsiteX3-17" fmla="*/ 0 w 1487837"/>
                <a:gd name="connsiteY3-18" fmla="*/ 914400 h 914400"/>
                <a:gd name="connsiteX4-19" fmla="*/ 0 w 1487837"/>
                <a:gd name="connsiteY4-20" fmla="*/ 0 h 914400"/>
                <a:gd name="connsiteX0-21" fmla="*/ 0 w 1487837"/>
                <a:gd name="connsiteY0-22" fmla="*/ 0 h 914400"/>
                <a:gd name="connsiteX1-23" fmla="*/ 820180 w 1487837"/>
                <a:gd name="connsiteY1-24" fmla="*/ 2721 h 914400"/>
                <a:gd name="connsiteX2-25" fmla="*/ 1487837 w 1487837"/>
                <a:gd name="connsiteY2-26" fmla="*/ 914400 h 914400"/>
                <a:gd name="connsiteX3-27" fmla="*/ 0 w 1487837"/>
                <a:gd name="connsiteY3-28" fmla="*/ 914400 h 914400"/>
                <a:gd name="connsiteX4-29" fmla="*/ 0 w 1487837"/>
                <a:gd name="connsiteY4-30" fmla="*/ 0 h 914400"/>
                <a:gd name="connsiteX0-31" fmla="*/ 0 w 1487837"/>
                <a:gd name="connsiteY0-32" fmla="*/ 1248 h 915648"/>
                <a:gd name="connsiteX1-33" fmla="*/ 867805 w 1487837"/>
                <a:gd name="connsiteY1-34" fmla="*/ 0 h 915648"/>
                <a:gd name="connsiteX2-35" fmla="*/ 1487837 w 1487837"/>
                <a:gd name="connsiteY2-36" fmla="*/ 915648 h 915648"/>
                <a:gd name="connsiteX3-37" fmla="*/ 0 w 1487837"/>
                <a:gd name="connsiteY3-38" fmla="*/ 915648 h 915648"/>
                <a:gd name="connsiteX4-39" fmla="*/ 0 w 1487837"/>
                <a:gd name="connsiteY4-40" fmla="*/ 1248 h 91564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487837" h="915648">
                  <a:moveTo>
                    <a:pt x="0" y="1248"/>
                  </a:moveTo>
                  <a:lnTo>
                    <a:pt x="867805" y="0"/>
                  </a:lnTo>
                  <a:lnTo>
                    <a:pt x="1487837" y="915648"/>
                  </a:lnTo>
                  <a:lnTo>
                    <a:pt x="0" y="915648"/>
                  </a:lnTo>
                  <a:lnTo>
                    <a:pt x="0" y="1248"/>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5" name="任意多边形 4"/>
            <p:cNvSpPr/>
            <p:nvPr/>
          </p:nvSpPr>
          <p:spPr>
            <a:xfrm>
              <a:off x="1010747" y="254454"/>
              <a:ext cx="784763" cy="732518"/>
            </a:xfrm>
            <a:custGeom>
              <a:avLst/>
              <a:gdLst>
                <a:gd name="connsiteX0" fmla="*/ 164731 w 784763"/>
                <a:gd name="connsiteY0" fmla="*/ 0 h 732518"/>
                <a:gd name="connsiteX1" fmla="*/ 784763 w 784763"/>
                <a:gd name="connsiteY1" fmla="*/ 732518 h 732518"/>
                <a:gd name="connsiteX2" fmla="*/ 619871 w 784763"/>
                <a:gd name="connsiteY2" fmla="*/ 732518 h 732518"/>
                <a:gd name="connsiteX3" fmla="*/ 0 w 784763"/>
                <a:gd name="connsiteY3" fmla="*/ 190 h 732518"/>
              </a:gdLst>
              <a:ahLst/>
              <a:cxnLst>
                <a:cxn ang="0">
                  <a:pos x="connsiteX0" y="connsiteY0"/>
                </a:cxn>
                <a:cxn ang="0">
                  <a:pos x="connsiteX1" y="connsiteY1"/>
                </a:cxn>
                <a:cxn ang="0">
                  <a:pos x="connsiteX2" y="connsiteY2"/>
                </a:cxn>
                <a:cxn ang="0">
                  <a:pos x="connsiteX3" y="connsiteY3"/>
                </a:cxn>
              </a:cxnLst>
              <a:rect l="l" t="t" r="r" b="b"/>
              <a:pathLst>
                <a:path w="784763" h="732518">
                  <a:moveTo>
                    <a:pt x="164731" y="0"/>
                  </a:moveTo>
                  <a:lnTo>
                    <a:pt x="784763" y="732518"/>
                  </a:lnTo>
                  <a:lnTo>
                    <a:pt x="619871" y="732518"/>
                  </a:lnTo>
                  <a:lnTo>
                    <a:pt x="0" y="19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grpSp>
        <p:nvGrpSpPr>
          <p:cNvPr id="6" name="组合 5"/>
          <p:cNvGrpSpPr/>
          <p:nvPr/>
        </p:nvGrpSpPr>
        <p:grpSpPr>
          <a:xfrm>
            <a:off x="-4329" y="6575725"/>
            <a:ext cx="12195694" cy="282575"/>
            <a:chOff x="-3694" y="6575725"/>
            <a:chExt cx="12195694" cy="282575"/>
          </a:xfrm>
        </p:grpSpPr>
        <p:sp>
          <p:nvSpPr>
            <p:cNvPr id="16" name="矩形 19"/>
            <p:cNvSpPr/>
            <p:nvPr/>
          </p:nvSpPr>
          <p:spPr>
            <a:xfrm>
              <a:off x="-3694" y="6575725"/>
              <a:ext cx="9330690" cy="282575"/>
            </a:xfrm>
            <a:custGeom>
              <a:avLst/>
              <a:gdLst>
                <a:gd name="connsiteX0" fmla="*/ 0 w 9785869"/>
                <a:gd name="connsiteY0" fmla="*/ 0 h 282275"/>
                <a:gd name="connsiteX1" fmla="*/ 9785869 w 9785869"/>
                <a:gd name="connsiteY1" fmla="*/ 0 h 282275"/>
                <a:gd name="connsiteX2" fmla="*/ 9785869 w 9785869"/>
                <a:gd name="connsiteY2" fmla="*/ 282275 h 282275"/>
                <a:gd name="connsiteX3" fmla="*/ 0 w 9785869"/>
                <a:gd name="connsiteY3" fmla="*/ 282275 h 282275"/>
                <a:gd name="connsiteX4" fmla="*/ 0 w 9785869"/>
                <a:gd name="connsiteY4" fmla="*/ 0 h 282275"/>
                <a:gd name="connsiteX0-1" fmla="*/ 0 w 9785869"/>
                <a:gd name="connsiteY0-2" fmla="*/ 0 h 282275"/>
                <a:gd name="connsiteX1-3" fmla="*/ 9785869 w 9785869"/>
                <a:gd name="connsiteY1-4" fmla="*/ 0 h 282275"/>
                <a:gd name="connsiteX2-5" fmla="*/ 9500119 w 9785869"/>
                <a:gd name="connsiteY2-6" fmla="*/ 282275 h 282275"/>
                <a:gd name="connsiteX3-7" fmla="*/ 0 w 9785869"/>
                <a:gd name="connsiteY3-8" fmla="*/ 282275 h 282275"/>
                <a:gd name="connsiteX4-9" fmla="*/ 0 w 9785869"/>
                <a:gd name="connsiteY4-10" fmla="*/ 0 h 282275"/>
                <a:gd name="connsiteX0-11" fmla="*/ 0 w 9785869"/>
                <a:gd name="connsiteY0-12" fmla="*/ 0 h 282275"/>
                <a:gd name="connsiteX1-13" fmla="*/ 9785869 w 9785869"/>
                <a:gd name="connsiteY1-14" fmla="*/ 0 h 282275"/>
                <a:gd name="connsiteX2-15" fmla="*/ 9623944 w 9785869"/>
                <a:gd name="connsiteY2-16" fmla="*/ 263225 h 282275"/>
                <a:gd name="connsiteX3-17" fmla="*/ 0 w 9785869"/>
                <a:gd name="connsiteY3-18" fmla="*/ 282275 h 282275"/>
                <a:gd name="connsiteX4-19" fmla="*/ 0 w 9785869"/>
                <a:gd name="connsiteY4-20" fmla="*/ 0 h 282275"/>
                <a:gd name="connsiteX0-21" fmla="*/ 0 w 9785869"/>
                <a:gd name="connsiteY0-22" fmla="*/ 0 h 282275"/>
                <a:gd name="connsiteX1-23" fmla="*/ 9785869 w 9785869"/>
                <a:gd name="connsiteY1-24" fmla="*/ 0 h 282275"/>
                <a:gd name="connsiteX2-25" fmla="*/ 9633469 w 9785869"/>
                <a:gd name="connsiteY2-26" fmla="*/ 282275 h 282275"/>
                <a:gd name="connsiteX3-27" fmla="*/ 0 w 9785869"/>
                <a:gd name="connsiteY3-28" fmla="*/ 282275 h 282275"/>
                <a:gd name="connsiteX4-29" fmla="*/ 0 w 9785869"/>
                <a:gd name="connsiteY4-30" fmla="*/ 0 h 28227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785869" h="282275">
                  <a:moveTo>
                    <a:pt x="0" y="0"/>
                  </a:moveTo>
                  <a:lnTo>
                    <a:pt x="9785869" y="0"/>
                  </a:lnTo>
                  <a:lnTo>
                    <a:pt x="9633469" y="282275"/>
                  </a:lnTo>
                  <a:lnTo>
                    <a:pt x="0" y="282275"/>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9" name="文本框 18"/>
            <p:cNvSpPr txBox="1"/>
            <p:nvPr/>
          </p:nvSpPr>
          <p:spPr>
            <a:xfrm>
              <a:off x="9211426" y="6575725"/>
              <a:ext cx="2476500" cy="275590"/>
            </a:xfrm>
            <a:prstGeom prst="rect">
              <a:avLst/>
            </a:prstGeom>
            <a:noFill/>
          </p:spPr>
          <p:txBody>
            <a:bodyPr wrap="square" rtlCol="0">
              <a:spAutoFit/>
            </a:bodyPr>
            <a:lstStyle/>
            <a:p>
              <a:pPr algn="dist"/>
              <a:r>
                <a:rPr lang="zh-CN" altLang="en-US" sz="1200" i="1" dirty="0">
                  <a:solidFill>
                    <a:schemeClr val="tx1">
                      <a:lumMod val="75000"/>
                      <a:lumOff val="25000"/>
                    </a:schemeClr>
                  </a:solidFill>
                  <a:latin typeface="微软雅黑" panose="020B0503020204020204" charset="-122"/>
                  <a:ea typeface="微软雅黑" panose="020B0503020204020204" charset="-122"/>
                </a:rPr>
                <a:t>生物医学信息与基因组学中心</a:t>
              </a:r>
            </a:p>
          </p:txBody>
        </p:sp>
        <p:sp>
          <p:nvSpPr>
            <p:cNvPr id="8" name="矩形 21"/>
            <p:cNvSpPr/>
            <p:nvPr/>
          </p:nvSpPr>
          <p:spPr>
            <a:xfrm>
              <a:off x="11591925" y="6575725"/>
              <a:ext cx="600075" cy="282275"/>
            </a:xfrm>
            <a:custGeom>
              <a:avLst/>
              <a:gdLst>
                <a:gd name="connsiteX0" fmla="*/ 0 w 600075"/>
                <a:gd name="connsiteY0" fmla="*/ 0 h 282275"/>
                <a:gd name="connsiteX1" fmla="*/ 600075 w 600075"/>
                <a:gd name="connsiteY1" fmla="*/ 0 h 282275"/>
                <a:gd name="connsiteX2" fmla="*/ 600075 w 600075"/>
                <a:gd name="connsiteY2" fmla="*/ 282275 h 282275"/>
                <a:gd name="connsiteX3" fmla="*/ 0 w 600075"/>
                <a:gd name="connsiteY3" fmla="*/ 282275 h 282275"/>
                <a:gd name="connsiteX4" fmla="*/ 0 w 600075"/>
                <a:gd name="connsiteY4" fmla="*/ 0 h 282275"/>
                <a:gd name="connsiteX0-1" fmla="*/ 247650 w 600075"/>
                <a:gd name="connsiteY0-2" fmla="*/ 0 h 282275"/>
                <a:gd name="connsiteX1-3" fmla="*/ 600075 w 600075"/>
                <a:gd name="connsiteY1-4" fmla="*/ 0 h 282275"/>
                <a:gd name="connsiteX2-5" fmla="*/ 600075 w 600075"/>
                <a:gd name="connsiteY2-6" fmla="*/ 282275 h 282275"/>
                <a:gd name="connsiteX3-7" fmla="*/ 0 w 600075"/>
                <a:gd name="connsiteY3-8" fmla="*/ 282275 h 282275"/>
                <a:gd name="connsiteX4-9" fmla="*/ 247650 w 600075"/>
                <a:gd name="connsiteY4-10" fmla="*/ 0 h 282275"/>
                <a:gd name="connsiteX0-11" fmla="*/ 217170 w 600075"/>
                <a:gd name="connsiteY0-12" fmla="*/ 0 h 282275"/>
                <a:gd name="connsiteX1-13" fmla="*/ 600075 w 600075"/>
                <a:gd name="connsiteY1-14" fmla="*/ 0 h 282275"/>
                <a:gd name="connsiteX2-15" fmla="*/ 600075 w 600075"/>
                <a:gd name="connsiteY2-16" fmla="*/ 282275 h 282275"/>
                <a:gd name="connsiteX3-17" fmla="*/ 0 w 600075"/>
                <a:gd name="connsiteY3-18" fmla="*/ 282275 h 282275"/>
                <a:gd name="connsiteX4-19" fmla="*/ 217170 w 600075"/>
                <a:gd name="connsiteY4-20" fmla="*/ 0 h 282275"/>
                <a:gd name="connsiteX0-21" fmla="*/ 140970 w 600075"/>
                <a:gd name="connsiteY0-22" fmla="*/ 0 h 282275"/>
                <a:gd name="connsiteX1-23" fmla="*/ 600075 w 600075"/>
                <a:gd name="connsiteY1-24" fmla="*/ 0 h 282275"/>
                <a:gd name="connsiteX2-25" fmla="*/ 600075 w 600075"/>
                <a:gd name="connsiteY2-26" fmla="*/ 282275 h 282275"/>
                <a:gd name="connsiteX3-27" fmla="*/ 0 w 600075"/>
                <a:gd name="connsiteY3-28" fmla="*/ 282275 h 282275"/>
                <a:gd name="connsiteX4-29" fmla="*/ 140970 w 600075"/>
                <a:gd name="connsiteY4-30" fmla="*/ 0 h 28227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00075" h="282275">
                  <a:moveTo>
                    <a:pt x="140970" y="0"/>
                  </a:moveTo>
                  <a:lnTo>
                    <a:pt x="600075" y="0"/>
                  </a:lnTo>
                  <a:lnTo>
                    <a:pt x="600075" y="282275"/>
                  </a:lnTo>
                  <a:lnTo>
                    <a:pt x="0" y="282275"/>
                  </a:lnTo>
                  <a:lnTo>
                    <a:pt x="14097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sp>
        <p:nvSpPr>
          <p:cNvPr id="11" name="标题 1"/>
          <p:cNvSpPr>
            <a:spLocks noGrp="1"/>
          </p:cNvSpPr>
          <p:nvPr>
            <p:ph type="title"/>
          </p:nvPr>
        </p:nvSpPr>
        <p:spPr>
          <a:xfrm>
            <a:off x="1287145" y="143510"/>
            <a:ext cx="10515600" cy="765810"/>
          </a:xfrm>
        </p:spPr>
        <p:txBody>
          <a:bodyPr>
            <a:normAutofit/>
          </a:bodyPr>
          <a:lstStyle/>
          <a:p>
            <a:r>
              <a:rPr lang="zh-CN" altLang="en-US" dirty="0" smtClean="0"/>
              <a:t>绘图工具来源</a:t>
            </a:r>
            <a:endParaRPr lang="en-US" altLang="zh-CN" dirty="0"/>
          </a:p>
        </p:txBody>
      </p:sp>
      <p:sp>
        <p:nvSpPr>
          <p:cNvPr id="12" name="矩形 11"/>
          <p:cNvSpPr/>
          <p:nvPr/>
        </p:nvSpPr>
        <p:spPr>
          <a:xfrm>
            <a:off x="330363" y="940396"/>
            <a:ext cx="11356927" cy="2769989"/>
          </a:xfrm>
          <a:prstGeom prst="rect">
            <a:avLst/>
          </a:prstGeom>
        </p:spPr>
        <p:txBody>
          <a:bodyPr wrap="square">
            <a:spAutoFit/>
          </a:bodyPr>
          <a:lstStyle/>
          <a:p>
            <a:pPr>
              <a:lnSpc>
                <a:spcPct val="150000"/>
              </a:lnSpc>
              <a:buClr>
                <a:schemeClr val="accent1"/>
              </a:buClr>
              <a:buSzPct val="68000"/>
              <a:buFont typeface="Wingdings 3" panose="05040102010807070707" pitchFamily="18" charset="2"/>
              <a:buNone/>
            </a:pPr>
            <a:r>
              <a:rPr lang="zh-CN" altLang="en-US" sz="2000" b="1" dirty="0">
                <a:latin typeface="Times New Roman" panose="02020603050405020304" pitchFamily="18" charset="0"/>
                <a:ea typeface="黑体" panose="02010609060101010101" pitchFamily="49" charset="-122"/>
                <a:cs typeface="Times New Roman" panose="02020603050405020304" pitchFamily="18" charset="0"/>
              </a:rPr>
              <a:t>五、在线网站</a:t>
            </a:r>
            <a:r>
              <a:rPr lang="zh-CN" altLang="en-US" sz="2000" b="1" dirty="0" smtClean="0">
                <a:latin typeface="Times New Roman" panose="02020603050405020304" pitchFamily="18" charset="0"/>
                <a:ea typeface="黑体" panose="02010609060101010101" pitchFamily="49" charset="-122"/>
                <a:cs typeface="Times New Roman" panose="02020603050405020304" pitchFamily="18" charset="0"/>
              </a:rPr>
              <a:t>：</a:t>
            </a:r>
            <a:endParaRPr lang="en-US" altLang="zh-CN" sz="2000" b="1" dirty="0" smtClean="0">
              <a:latin typeface="Times New Roman" panose="02020603050405020304" pitchFamily="18" charset="0"/>
              <a:ea typeface="黑体" panose="02010609060101010101" pitchFamily="49" charset="-122"/>
              <a:cs typeface="Times New Roman" panose="02020603050405020304" pitchFamily="18" charset="0"/>
            </a:endParaRPr>
          </a:p>
          <a:p>
            <a:pPr marL="742950" lvl="1" indent="-285750">
              <a:lnSpc>
                <a:spcPct val="150000"/>
              </a:lnSpc>
              <a:buClr>
                <a:schemeClr val="accent1"/>
              </a:buClr>
              <a:buSzPct val="68000"/>
              <a:buFont typeface="Arial" panose="020B0604020202020204" pitchFamily="34" charset="0"/>
              <a:buChar char="•"/>
            </a:pPr>
            <a:r>
              <a:rPr lang="zh-CN" altLang="en-US" sz="1600" dirty="0" smtClean="0">
                <a:latin typeface="Times New Roman" panose="02020603050405020304" pitchFamily="18" charset="0"/>
                <a:ea typeface="黑体" panose="02010609060101010101" pitchFamily="49" charset="-122"/>
                <a:cs typeface="Times New Roman" panose="02020603050405020304" pitchFamily="18" charset="0"/>
              </a:rPr>
              <a:t>综合类网站：</a:t>
            </a:r>
            <a:r>
              <a:rPr lang="en-US" altLang="zh-CN" sz="1600" dirty="0" err="1">
                <a:latin typeface="Times New Roman" panose="02020603050405020304" pitchFamily="18" charset="0"/>
                <a:ea typeface="黑体" panose="02010609060101010101" pitchFamily="49" charset="-122"/>
                <a:cs typeface="Times New Roman" panose="02020603050405020304" pitchFamily="18" charset="0"/>
              </a:rPr>
              <a:t>Hiplot</a:t>
            </a: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 </a:t>
            </a:r>
          </a:p>
          <a:p>
            <a:pPr marL="742950" lvl="1" indent="-285750">
              <a:lnSpc>
                <a:spcPct val="150000"/>
              </a:lnSpc>
              <a:buClr>
                <a:schemeClr val="accent1"/>
              </a:buClr>
              <a:buSzPct val="68000"/>
              <a:buFont typeface="Arial" panose="020B0604020202020204" pitchFamily="34" charset="0"/>
              <a:buChar char="•"/>
            </a:pPr>
            <a:r>
              <a:rPr lang="zh-CN" altLang="en-US" sz="1600" dirty="0" smtClean="0">
                <a:latin typeface="Times New Roman" panose="02020603050405020304" pitchFamily="18" charset="0"/>
                <a:ea typeface="黑体" panose="02010609060101010101" pitchFamily="49" charset="-122"/>
                <a:cs typeface="Times New Roman" panose="02020603050405020304" pitchFamily="18" charset="0"/>
              </a:rPr>
              <a:t>特定类型的网站：</a:t>
            </a:r>
            <a:r>
              <a:rPr lang="en-US" altLang="zh-CN" sz="1600" dirty="0" err="1">
                <a:latin typeface="Times New Roman" panose="02020603050405020304" pitchFamily="18" charset="0"/>
                <a:ea typeface="黑体" panose="02010609060101010101" pitchFamily="49" charset="-122"/>
                <a:cs typeface="Times New Roman" panose="02020603050405020304" pitchFamily="18" charset="0"/>
              </a:rPr>
              <a:t>revigo</a:t>
            </a:r>
            <a:endParaRPr lang="en-US" altLang="zh-CN" sz="1600" dirty="0">
              <a:latin typeface="Times New Roman" panose="02020603050405020304" pitchFamily="18" charset="0"/>
              <a:ea typeface="黑体" panose="02010609060101010101" pitchFamily="49" charset="-122"/>
              <a:cs typeface="Times New Roman" panose="02020603050405020304" pitchFamily="18" charset="0"/>
            </a:endParaRPr>
          </a:p>
          <a:p>
            <a:pPr marL="742950" lvl="1" indent="-285750">
              <a:lnSpc>
                <a:spcPct val="150000"/>
              </a:lnSpc>
              <a:buClr>
                <a:schemeClr val="accent1"/>
              </a:buClr>
              <a:buSzPct val="68000"/>
              <a:buFont typeface="Arial" panose="020B0604020202020204" pitchFamily="34" charset="0"/>
              <a:buChar char="•"/>
            </a:pPr>
            <a:endParaRPr lang="en-US" altLang="zh-CN" sz="1600" dirty="0" smtClean="0">
              <a:latin typeface="Times New Roman" panose="02020603050405020304" pitchFamily="18" charset="0"/>
              <a:ea typeface="黑体" panose="02010609060101010101" pitchFamily="49" charset="-122"/>
              <a:cs typeface="Times New Roman" panose="02020603050405020304" pitchFamily="18" charset="0"/>
            </a:endParaRPr>
          </a:p>
          <a:p>
            <a:pPr marL="742950" lvl="1" indent="-285750">
              <a:lnSpc>
                <a:spcPct val="150000"/>
              </a:lnSpc>
              <a:buClr>
                <a:schemeClr val="accent1"/>
              </a:buClr>
              <a:buSzPct val="68000"/>
              <a:buFont typeface="Arial" panose="020B0604020202020204" pitchFamily="34" charset="0"/>
              <a:buChar char="•"/>
            </a:pPr>
            <a:endParaRPr lang="en-US" altLang="zh-CN" sz="1600" dirty="0">
              <a:latin typeface="Times New Roman" panose="02020603050405020304" pitchFamily="18" charset="0"/>
              <a:ea typeface="黑体" panose="02010609060101010101" pitchFamily="49" charset="-122"/>
              <a:cs typeface="Times New Roman" panose="02020603050405020304" pitchFamily="18" charset="0"/>
            </a:endParaRPr>
          </a:p>
          <a:p>
            <a:pPr marL="742950" lvl="1" indent="-285750">
              <a:lnSpc>
                <a:spcPct val="150000"/>
              </a:lnSpc>
              <a:buClr>
                <a:schemeClr val="accent1"/>
              </a:buClr>
              <a:buSzPct val="68000"/>
              <a:buFont typeface="Arial" panose="020B0604020202020204" pitchFamily="34" charset="0"/>
              <a:buChar char="•"/>
            </a:pPr>
            <a:endParaRPr lang="en-US" altLang="zh-CN" sz="1600" dirty="0">
              <a:latin typeface="Times New Roman" panose="02020603050405020304" pitchFamily="18" charset="0"/>
              <a:ea typeface="黑体" panose="02010609060101010101" pitchFamily="49" charset="-122"/>
              <a:cs typeface="Times New Roman" panose="02020603050405020304" pitchFamily="18" charset="0"/>
            </a:endParaRPr>
          </a:p>
          <a:p>
            <a:pPr marL="285750" indent="-285750">
              <a:lnSpc>
                <a:spcPct val="150000"/>
              </a:lnSpc>
              <a:buClr>
                <a:schemeClr val="accent1"/>
              </a:buClr>
              <a:buSzPct val="68000"/>
              <a:buFont typeface="Arial" panose="020B0604020202020204" pitchFamily="34" charset="0"/>
              <a:buChar char="•"/>
            </a:pPr>
            <a:endParaRPr lang="en-US" altLang="zh-CN" sz="1600" b="1" dirty="0" smtClean="0">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3" name="图片 2"/>
          <p:cNvPicPr>
            <a:picLocks noChangeAspect="1"/>
          </p:cNvPicPr>
          <p:nvPr/>
        </p:nvPicPr>
        <p:blipFill>
          <a:blip r:embed="rId2"/>
          <a:stretch>
            <a:fillRect/>
          </a:stretch>
        </p:blipFill>
        <p:spPr>
          <a:xfrm>
            <a:off x="6177211" y="1392951"/>
            <a:ext cx="3096153" cy="3585488"/>
          </a:xfrm>
          <a:prstGeom prst="rect">
            <a:avLst/>
          </a:prstGeom>
        </p:spPr>
      </p:pic>
      <p:pic>
        <p:nvPicPr>
          <p:cNvPr id="9" name="图片 8"/>
          <p:cNvPicPr>
            <a:picLocks noChangeAspect="1"/>
          </p:cNvPicPr>
          <p:nvPr/>
        </p:nvPicPr>
        <p:blipFill>
          <a:blip r:embed="rId3"/>
          <a:stretch>
            <a:fillRect/>
          </a:stretch>
        </p:blipFill>
        <p:spPr>
          <a:xfrm>
            <a:off x="497248" y="2728562"/>
            <a:ext cx="5104653" cy="914266"/>
          </a:xfrm>
          <a:prstGeom prst="rect">
            <a:avLst/>
          </a:prstGeom>
        </p:spPr>
      </p:pic>
      <p:sp>
        <p:nvSpPr>
          <p:cNvPr id="2" name="矩形 1"/>
          <p:cNvSpPr/>
          <p:nvPr/>
        </p:nvSpPr>
        <p:spPr>
          <a:xfrm>
            <a:off x="706087" y="2191231"/>
            <a:ext cx="4192173" cy="455253"/>
          </a:xfrm>
          <a:prstGeom prst="rect">
            <a:avLst/>
          </a:prstGeom>
        </p:spPr>
        <p:txBody>
          <a:bodyPr wrap="none">
            <a:spAutoFit/>
          </a:bodyPr>
          <a:lstStyle/>
          <a:p>
            <a:pPr marL="0" lvl="1" indent="-285750">
              <a:lnSpc>
                <a:spcPct val="150000"/>
              </a:lnSpc>
              <a:buClr>
                <a:schemeClr val="accent1"/>
              </a:buClr>
              <a:buSzPct val="68000"/>
              <a:buFont typeface="Arial" panose="020B0604020202020204" pitchFamily="34" charset="0"/>
              <a:buChar char="•"/>
            </a:pPr>
            <a:r>
              <a:rPr lang="en-US" altLang="zh-CN" dirty="0" err="1">
                <a:latin typeface="Times New Roman" panose="02020603050405020304" pitchFamily="18" charset="0"/>
                <a:ea typeface="黑体" panose="02010609060101010101" pitchFamily="49" charset="-122"/>
                <a:cs typeface="Times New Roman" panose="02020603050405020304" pitchFamily="18" charset="0"/>
              </a:rPr>
              <a:t>Revigo</a:t>
            </a:r>
            <a:r>
              <a:rPr lang="zh-CN" altLang="en-US" dirty="0">
                <a:latin typeface="Times New Roman" panose="02020603050405020304" pitchFamily="18" charset="0"/>
                <a:ea typeface="黑体" panose="02010609060101010101" pitchFamily="49" charset="-122"/>
                <a:cs typeface="Times New Roman" panose="02020603050405020304" pitchFamily="18" charset="0"/>
              </a:rPr>
              <a:t>：将通路富集结果转为</a:t>
            </a:r>
            <a:r>
              <a:rPr lang="en-US" altLang="zh-CN" dirty="0" err="1">
                <a:latin typeface="Times New Roman" panose="02020603050405020304" pitchFamily="18" charset="0"/>
                <a:ea typeface="黑体" panose="02010609060101010101" pitchFamily="49" charset="-122"/>
                <a:cs typeface="Times New Roman" panose="02020603050405020304" pitchFamily="18" charset="0"/>
              </a:rPr>
              <a:t>treemap</a:t>
            </a:r>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10" name="图片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7248" y="3939219"/>
            <a:ext cx="2397269" cy="2320771"/>
          </a:xfrm>
          <a:prstGeom prst="rect">
            <a:avLst/>
          </a:prstGeom>
        </p:spPr>
      </p:pic>
      <p:pic>
        <p:nvPicPr>
          <p:cNvPr id="13" name="图片 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420255" y="3662170"/>
            <a:ext cx="2217951" cy="2826655"/>
          </a:xfrm>
          <a:prstGeom prst="rect">
            <a:avLst/>
          </a:prstGeom>
        </p:spPr>
      </p:pic>
      <p:sp>
        <p:nvSpPr>
          <p:cNvPr id="14" name="右箭头 13"/>
          <p:cNvSpPr/>
          <p:nvPr/>
        </p:nvSpPr>
        <p:spPr>
          <a:xfrm>
            <a:off x="2990246" y="4800155"/>
            <a:ext cx="394783" cy="3429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图片 14"/>
          <p:cNvPicPr>
            <a:picLocks noChangeAspect="1"/>
          </p:cNvPicPr>
          <p:nvPr/>
        </p:nvPicPr>
        <p:blipFill>
          <a:blip r:embed="rId6"/>
          <a:stretch>
            <a:fillRect/>
          </a:stretch>
        </p:blipFill>
        <p:spPr>
          <a:xfrm>
            <a:off x="7688983" y="3378200"/>
            <a:ext cx="3959637" cy="3023109"/>
          </a:xfrm>
          <a:prstGeom prst="rect">
            <a:avLst/>
          </a:prstGeom>
        </p:spPr>
      </p:pic>
      <p:sp>
        <p:nvSpPr>
          <p:cNvPr id="18" name="矩形 17"/>
          <p:cNvSpPr/>
          <p:nvPr/>
        </p:nvSpPr>
        <p:spPr>
          <a:xfrm>
            <a:off x="6452739" y="768902"/>
            <a:ext cx="3429144" cy="507831"/>
          </a:xfrm>
          <a:prstGeom prst="rect">
            <a:avLst/>
          </a:prstGeom>
        </p:spPr>
        <p:txBody>
          <a:bodyPr wrap="none">
            <a:spAutoFit/>
          </a:bodyPr>
          <a:lstStyle/>
          <a:p>
            <a:pPr marL="0" lvl="1" indent="-285750">
              <a:lnSpc>
                <a:spcPct val="150000"/>
              </a:lnSpc>
              <a:buClr>
                <a:schemeClr val="accent1"/>
              </a:buClr>
              <a:buSzPct val="68000"/>
              <a:buFont typeface="Arial" panose="020B0604020202020204" pitchFamily="34" charset="0"/>
              <a:buChar char="•"/>
            </a:pPr>
            <a:r>
              <a:rPr lang="en-US" altLang="zh-CN" dirty="0" err="1">
                <a:latin typeface="Times New Roman" panose="02020603050405020304" pitchFamily="18" charset="0"/>
                <a:ea typeface="黑体" panose="02010609060101010101" pitchFamily="49" charset="-122"/>
                <a:cs typeface="Times New Roman" panose="02020603050405020304" pitchFamily="18" charset="0"/>
              </a:rPr>
              <a:t>Hiplot</a:t>
            </a:r>
            <a:r>
              <a:rPr lang="en-US" altLang="zh-CN" dirty="0">
                <a:latin typeface="Times New Roman" panose="02020603050405020304" pitchFamily="18" charset="0"/>
                <a:ea typeface="黑体" panose="02010609060101010101" pitchFamily="49" charset="-122"/>
                <a:cs typeface="Times New Roman" panose="02020603050405020304" pitchFamily="18" charset="0"/>
              </a:rPr>
              <a:t> </a:t>
            </a:r>
            <a:r>
              <a:rPr lang="zh-CN" altLang="en-US" dirty="0" smtClean="0">
                <a:latin typeface="Times New Roman" panose="02020603050405020304" pitchFamily="18" charset="0"/>
                <a:ea typeface="黑体" panose="02010609060101010101" pitchFamily="49" charset="-122"/>
                <a:cs typeface="Times New Roman" panose="02020603050405020304" pitchFamily="18" charset="0"/>
              </a:rPr>
              <a:t>：综合类在线绘图平台</a:t>
            </a:r>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30087698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0" y="236855"/>
            <a:ext cx="1200150" cy="488315"/>
            <a:chOff x="0" y="254454"/>
            <a:chExt cx="1795510" cy="732518"/>
          </a:xfrm>
        </p:grpSpPr>
        <p:sp>
          <p:nvSpPr>
            <p:cNvPr id="4" name="矩形 1"/>
            <p:cNvSpPr/>
            <p:nvPr/>
          </p:nvSpPr>
          <p:spPr>
            <a:xfrm>
              <a:off x="0" y="254454"/>
              <a:ext cx="1487837" cy="732518"/>
            </a:xfrm>
            <a:custGeom>
              <a:avLst/>
              <a:gdLst>
                <a:gd name="connsiteX0" fmla="*/ 0 w 1487837"/>
                <a:gd name="connsiteY0" fmla="*/ 0 h 914400"/>
                <a:gd name="connsiteX1" fmla="*/ 1487837 w 1487837"/>
                <a:gd name="connsiteY1" fmla="*/ 0 h 914400"/>
                <a:gd name="connsiteX2" fmla="*/ 1487837 w 1487837"/>
                <a:gd name="connsiteY2" fmla="*/ 914400 h 914400"/>
                <a:gd name="connsiteX3" fmla="*/ 0 w 1487837"/>
                <a:gd name="connsiteY3" fmla="*/ 914400 h 914400"/>
                <a:gd name="connsiteX4" fmla="*/ 0 w 1487837"/>
                <a:gd name="connsiteY4" fmla="*/ 0 h 914400"/>
                <a:gd name="connsiteX0-1" fmla="*/ 0 w 1487837"/>
                <a:gd name="connsiteY0-2" fmla="*/ 29029 h 943429"/>
                <a:gd name="connsiteX1-3" fmla="*/ 820180 w 1487837"/>
                <a:gd name="connsiteY1-4" fmla="*/ 0 h 943429"/>
                <a:gd name="connsiteX2-5" fmla="*/ 1487837 w 1487837"/>
                <a:gd name="connsiteY2-6" fmla="*/ 943429 h 943429"/>
                <a:gd name="connsiteX3-7" fmla="*/ 0 w 1487837"/>
                <a:gd name="connsiteY3-8" fmla="*/ 943429 h 943429"/>
                <a:gd name="connsiteX4-9" fmla="*/ 0 w 1487837"/>
                <a:gd name="connsiteY4-10" fmla="*/ 29029 h 943429"/>
                <a:gd name="connsiteX0-11" fmla="*/ 0 w 1487837"/>
                <a:gd name="connsiteY0-12" fmla="*/ 0 h 914400"/>
                <a:gd name="connsiteX1-13" fmla="*/ 820180 w 1487837"/>
                <a:gd name="connsiteY1-14" fmla="*/ 10659 h 914400"/>
                <a:gd name="connsiteX2-15" fmla="*/ 1487837 w 1487837"/>
                <a:gd name="connsiteY2-16" fmla="*/ 914400 h 914400"/>
                <a:gd name="connsiteX3-17" fmla="*/ 0 w 1487837"/>
                <a:gd name="connsiteY3-18" fmla="*/ 914400 h 914400"/>
                <a:gd name="connsiteX4-19" fmla="*/ 0 w 1487837"/>
                <a:gd name="connsiteY4-20" fmla="*/ 0 h 914400"/>
                <a:gd name="connsiteX0-21" fmla="*/ 0 w 1487837"/>
                <a:gd name="connsiteY0-22" fmla="*/ 0 h 914400"/>
                <a:gd name="connsiteX1-23" fmla="*/ 820180 w 1487837"/>
                <a:gd name="connsiteY1-24" fmla="*/ 2721 h 914400"/>
                <a:gd name="connsiteX2-25" fmla="*/ 1487837 w 1487837"/>
                <a:gd name="connsiteY2-26" fmla="*/ 914400 h 914400"/>
                <a:gd name="connsiteX3-27" fmla="*/ 0 w 1487837"/>
                <a:gd name="connsiteY3-28" fmla="*/ 914400 h 914400"/>
                <a:gd name="connsiteX4-29" fmla="*/ 0 w 1487837"/>
                <a:gd name="connsiteY4-30" fmla="*/ 0 h 914400"/>
                <a:gd name="connsiteX0-31" fmla="*/ 0 w 1487837"/>
                <a:gd name="connsiteY0-32" fmla="*/ 1248 h 915648"/>
                <a:gd name="connsiteX1-33" fmla="*/ 867805 w 1487837"/>
                <a:gd name="connsiteY1-34" fmla="*/ 0 h 915648"/>
                <a:gd name="connsiteX2-35" fmla="*/ 1487837 w 1487837"/>
                <a:gd name="connsiteY2-36" fmla="*/ 915648 h 915648"/>
                <a:gd name="connsiteX3-37" fmla="*/ 0 w 1487837"/>
                <a:gd name="connsiteY3-38" fmla="*/ 915648 h 915648"/>
                <a:gd name="connsiteX4-39" fmla="*/ 0 w 1487837"/>
                <a:gd name="connsiteY4-40" fmla="*/ 1248 h 91564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487837" h="915648">
                  <a:moveTo>
                    <a:pt x="0" y="1248"/>
                  </a:moveTo>
                  <a:lnTo>
                    <a:pt x="867805" y="0"/>
                  </a:lnTo>
                  <a:lnTo>
                    <a:pt x="1487837" y="915648"/>
                  </a:lnTo>
                  <a:lnTo>
                    <a:pt x="0" y="915648"/>
                  </a:lnTo>
                  <a:lnTo>
                    <a:pt x="0" y="1248"/>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5" name="任意多边形 4"/>
            <p:cNvSpPr/>
            <p:nvPr/>
          </p:nvSpPr>
          <p:spPr>
            <a:xfrm>
              <a:off x="1010747" y="254454"/>
              <a:ext cx="784763" cy="732518"/>
            </a:xfrm>
            <a:custGeom>
              <a:avLst/>
              <a:gdLst>
                <a:gd name="connsiteX0" fmla="*/ 164731 w 784763"/>
                <a:gd name="connsiteY0" fmla="*/ 0 h 732518"/>
                <a:gd name="connsiteX1" fmla="*/ 784763 w 784763"/>
                <a:gd name="connsiteY1" fmla="*/ 732518 h 732518"/>
                <a:gd name="connsiteX2" fmla="*/ 619871 w 784763"/>
                <a:gd name="connsiteY2" fmla="*/ 732518 h 732518"/>
                <a:gd name="connsiteX3" fmla="*/ 0 w 784763"/>
                <a:gd name="connsiteY3" fmla="*/ 190 h 732518"/>
              </a:gdLst>
              <a:ahLst/>
              <a:cxnLst>
                <a:cxn ang="0">
                  <a:pos x="connsiteX0" y="connsiteY0"/>
                </a:cxn>
                <a:cxn ang="0">
                  <a:pos x="connsiteX1" y="connsiteY1"/>
                </a:cxn>
                <a:cxn ang="0">
                  <a:pos x="connsiteX2" y="connsiteY2"/>
                </a:cxn>
                <a:cxn ang="0">
                  <a:pos x="connsiteX3" y="connsiteY3"/>
                </a:cxn>
              </a:cxnLst>
              <a:rect l="l" t="t" r="r" b="b"/>
              <a:pathLst>
                <a:path w="784763" h="732518">
                  <a:moveTo>
                    <a:pt x="164731" y="0"/>
                  </a:moveTo>
                  <a:lnTo>
                    <a:pt x="784763" y="732518"/>
                  </a:lnTo>
                  <a:lnTo>
                    <a:pt x="619871" y="732518"/>
                  </a:lnTo>
                  <a:lnTo>
                    <a:pt x="0" y="19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grpSp>
        <p:nvGrpSpPr>
          <p:cNvPr id="6" name="组合 5"/>
          <p:cNvGrpSpPr/>
          <p:nvPr/>
        </p:nvGrpSpPr>
        <p:grpSpPr>
          <a:xfrm>
            <a:off x="-4329" y="6575725"/>
            <a:ext cx="12195694" cy="282575"/>
            <a:chOff x="-3694" y="6575725"/>
            <a:chExt cx="12195694" cy="282575"/>
          </a:xfrm>
        </p:grpSpPr>
        <p:sp>
          <p:nvSpPr>
            <p:cNvPr id="16" name="矩形 19"/>
            <p:cNvSpPr/>
            <p:nvPr/>
          </p:nvSpPr>
          <p:spPr>
            <a:xfrm>
              <a:off x="-3694" y="6575725"/>
              <a:ext cx="9330690" cy="282575"/>
            </a:xfrm>
            <a:custGeom>
              <a:avLst/>
              <a:gdLst>
                <a:gd name="connsiteX0" fmla="*/ 0 w 9785869"/>
                <a:gd name="connsiteY0" fmla="*/ 0 h 282275"/>
                <a:gd name="connsiteX1" fmla="*/ 9785869 w 9785869"/>
                <a:gd name="connsiteY1" fmla="*/ 0 h 282275"/>
                <a:gd name="connsiteX2" fmla="*/ 9785869 w 9785869"/>
                <a:gd name="connsiteY2" fmla="*/ 282275 h 282275"/>
                <a:gd name="connsiteX3" fmla="*/ 0 w 9785869"/>
                <a:gd name="connsiteY3" fmla="*/ 282275 h 282275"/>
                <a:gd name="connsiteX4" fmla="*/ 0 w 9785869"/>
                <a:gd name="connsiteY4" fmla="*/ 0 h 282275"/>
                <a:gd name="connsiteX0-1" fmla="*/ 0 w 9785869"/>
                <a:gd name="connsiteY0-2" fmla="*/ 0 h 282275"/>
                <a:gd name="connsiteX1-3" fmla="*/ 9785869 w 9785869"/>
                <a:gd name="connsiteY1-4" fmla="*/ 0 h 282275"/>
                <a:gd name="connsiteX2-5" fmla="*/ 9500119 w 9785869"/>
                <a:gd name="connsiteY2-6" fmla="*/ 282275 h 282275"/>
                <a:gd name="connsiteX3-7" fmla="*/ 0 w 9785869"/>
                <a:gd name="connsiteY3-8" fmla="*/ 282275 h 282275"/>
                <a:gd name="connsiteX4-9" fmla="*/ 0 w 9785869"/>
                <a:gd name="connsiteY4-10" fmla="*/ 0 h 282275"/>
                <a:gd name="connsiteX0-11" fmla="*/ 0 w 9785869"/>
                <a:gd name="connsiteY0-12" fmla="*/ 0 h 282275"/>
                <a:gd name="connsiteX1-13" fmla="*/ 9785869 w 9785869"/>
                <a:gd name="connsiteY1-14" fmla="*/ 0 h 282275"/>
                <a:gd name="connsiteX2-15" fmla="*/ 9623944 w 9785869"/>
                <a:gd name="connsiteY2-16" fmla="*/ 263225 h 282275"/>
                <a:gd name="connsiteX3-17" fmla="*/ 0 w 9785869"/>
                <a:gd name="connsiteY3-18" fmla="*/ 282275 h 282275"/>
                <a:gd name="connsiteX4-19" fmla="*/ 0 w 9785869"/>
                <a:gd name="connsiteY4-20" fmla="*/ 0 h 282275"/>
                <a:gd name="connsiteX0-21" fmla="*/ 0 w 9785869"/>
                <a:gd name="connsiteY0-22" fmla="*/ 0 h 282275"/>
                <a:gd name="connsiteX1-23" fmla="*/ 9785869 w 9785869"/>
                <a:gd name="connsiteY1-24" fmla="*/ 0 h 282275"/>
                <a:gd name="connsiteX2-25" fmla="*/ 9633469 w 9785869"/>
                <a:gd name="connsiteY2-26" fmla="*/ 282275 h 282275"/>
                <a:gd name="connsiteX3-27" fmla="*/ 0 w 9785869"/>
                <a:gd name="connsiteY3-28" fmla="*/ 282275 h 282275"/>
                <a:gd name="connsiteX4-29" fmla="*/ 0 w 9785869"/>
                <a:gd name="connsiteY4-30" fmla="*/ 0 h 28227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785869" h="282275">
                  <a:moveTo>
                    <a:pt x="0" y="0"/>
                  </a:moveTo>
                  <a:lnTo>
                    <a:pt x="9785869" y="0"/>
                  </a:lnTo>
                  <a:lnTo>
                    <a:pt x="9633469" y="282275"/>
                  </a:lnTo>
                  <a:lnTo>
                    <a:pt x="0" y="282275"/>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9" name="文本框 18"/>
            <p:cNvSpPr txBox="1"/>
            <p:nvPr/>
          </p:nvSpPr>
          <p:spPr>
            <a:xfrm>
              <a:off x="9211426" y="6575725"/>
              <a:ext cx="2476500" cy="275590"/>
            </a:xfrm>
            <a:prstGeom prst="rect">
              <a:avLst/>
            </a:prstGeom>
            <a:noFill/>
          </p:spPr>
          <p:txBody>
            <a:bodyPr wrap="square" rtlCol="0">
              <a:spAutoFit/>
            </a:bodyPr>
            <a:lstStyle/>
            <a:p>
              <a:pPr algn="dist"/>
              <a:r>
                <a:rPr lang="zh-CN" altLang="en-US" sz="1200" i="1" dirty="0">
                  <a:solidFill>
                    <a:schemeClr val="tx1">
                      <a:lumMod val="75000"/>
                      <a:lumOff val="25000"/>
                    </a:schemeClr>
                  </a:solidFill>
                  <a:latin typeface="微软雅黑" panose="020B0503020204020204" charset="-122"/>
                  <a:ea typeface="微软雅黑" panose="020B0503020204020204" charset="-122"/>
                </a:rPr>
                <a:t>生物医学信息与基因组学中心</a:t>
              </a:r>
            </a:p>
          </p:txBody>
        </p:sp>
        <p:sp>
          <p:nvSpPr>
            <p:cNvPr id="8" name="矩形 21"/>
            <p:cNvSpPr/>
            <p:nvPr/>
          </p:nvSpPr>
          <p:spPr>
            <a:xfrm>
              <a:off x="11591925" y="6575725"/>
              <a:ext cx="600075" cy="282275"/>
            </a:xfrm>
            <a:custGeom>
              <a:avLst/>
              <a:gdLst>
                <a:gd name="connsiteX0" fmla="*/ 0 w 600075"/>
                <a:gd name="connsiteY0" fmla="*/ 0 h 282275"/>
                <a:gd name="connsiteX1" fmla="*/ 600075 w 600075"/>
                <a:gd name="connsiteY1" fmla="*/ 0 h 282275"/>
                <a:gd name="connsiteX2" fmla="*/ 600075 w 600075"/>
                <a:gd name="connsiteY2" fmla="*/ 282275 h 282275"/>
                <a:gd name="connsiteX3" fmla="*/ 0 w 600075"/>
                <a:gd name="connsiteY3" fmla="*/ 282275 h 282275"/>
                <a:gd name="connsiteX4" fmla="*/ 0 w 600075"/>
                <a:gd name="connsiteY4" fmla="*/ 0 h 282275"/>
                <a:gd name="connsiteX0-1" fmla="*/ 247650 w 600075"/>
                <a:gd name="connsiteY0-2" fmla="*/ 0 h 282275"/>
                <a:gd name="connsiteX1-3" fmla="*/ 600075 w 600075"/>
                <a:gd name="connsiteY1-4" fmla="*/ 0 h 282275"/>
                <a:gd name="connsiteX2-5" fmla="*/ 600075 w 600075"/>
                <a:gd name="connsiteY2-6" fmla="*/ 282275 h 282275"/>
                <a:gd name="connsiteX3-7" fmla="*/ 0 w 600075"/>
                <a:gd name="connsiteY3-8" fmla="*/ 282275 h 282275"/>
                <a:gd name="connsiteX4-9" fmla="*/ 247650 w 600075"/>
                <a:gd name="connsiteY4-10" fmla="*/ 0 h 282275"/>
                <a:gd name="connsiteX0-11" fmla="*/ 217170 w 600075"/>
                <a:gd name="connsiteY0-12" fmla="*/ 0 h 282275"/>
                <a:gd name="connsiteX1-13" fmla="*/ 600075 w 600075"/>
                <a:gd name="connsiteY1-14" fmla="*/ 0 h 282275"/>
                <a:gd name="connsiteX2-15" fmla="*/ 600075 w 600075"/>
                <a:gd name="connsiteY2-16" fmla="*/ 282275 h 282275"/>
                <a:gd name="connsiteX3-17" fmla="*/ 0 w 600075"/>
                <a:gd name="connsiteY3-18" fmla="*/ 282275 h 282275"/>
                <a:gd name="connsiteX4-19" fmla="*/ 217170 w 600075"/>
                <a:gd name="connsiteY4-20" fmla="*/ 0 h 282275"/>
                <a:gd name="connsiteX0-21" fmla="*/ 140970 w 600075"/>
                <a:gd name="connsiteY0-22" fmla="*/ 0 h 282275"/>
                <a:gd name="connsiteX1-23" fmla="*/ 600075 w 600075"/>
                <a:gd name="connsiteY1-24" fmla="*/ 0 h 282275"/>
                <a:gd name="connsiteX2-25" fmla="*/ 600075 w 600075"/>
                <a:gd name="connsiteY2-26" fmla="*/ 282275 h 282275"/>
                <a:gd name="connsiteX3-27" fmla="*/ 0 w 600075"/>
                <a:gd name="connsiteY3-28" fmla="*/ 282275 h 282275"/>
                <a:gd name="connsiteX4-29" fmla="*/ 140970 w 600075"/>
                <a:gd name="connsiteY4-30" fmla="*/ 0 h 28227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00075" h="282275">
                  <a:moveTo>
                    <a:pt x="140970" y="0"/>
                  </a:moveTo>
                  <a:lnTo>
                    <a:pt x="600075" y="0"/>
                  </a:lnTo>
                  <a:lnTo>
                    <a:pt x="600075" y="282275"/>
                  </a:lnTo>
                  <a:lnTo>
                    <a:pt x="0" y="282275"/>
                  </a:lnTo>
                  <a:lnTo>
                    <a:pt x="14097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sp>
        <p:nvSpPr>
          <p:cNvPr id="11" name="标题 1"/>
          <p:cNvSpPr>
            <a:spLocks noGrp="1"/>
          </p:cNvSpPr>
          <p:nvPr>
            <p:ph type="title"/>
          </p:nvPr>
        </p:nvSpPr>
        <p:spPr>
          <a:xfrm>
            <a:off x="1287145" y="143510"/>
            <a:ext cx="10515600" cy="765810"/>
          </a:xfrm>
        </p:spPr>
        <p:txBody>
          <a:bodyPr>
            <a:normAutofit/>
          </a:bodyPr>
          <a:lstStyle/>
          <a:p>
            <a:r>
              <a:rPr lang="zh-CN" altLang="en-US" dirty="0" smtClean="0"/>
              <a:t>绘图工具来源</a:t>
            </a:r>
            <a:endParaRPr lang="en-US" altLang="zh-CN" dirty="0"/>
          </a:p>
        </p:txBody>
      </p:sp>
      <p:sp>
        <p:nvSpPr>
          <p:cNvPr id="12" name="矩形 11"/>
          <p:cNvSpPr/>
          <p:nvPr/>
        </p:nvSpPr>
        <p:spPr>
          <a:xfrm>
            <a:off x="330363" y="940396"/>
            <a:ext cx="11356927" cy="3139321"/>
          </a:xfrm>
          <a:prstGeom prst="rect">
            <a:avLst/>
          </a:prstGeom>
        </p:spPr>
        <p:txBody>
          <a:bodyPr wrap="square">
            <a:spAutoFit/>
          </a:bodyPr>
          <a:lstStyle/>
          <a:p>
            <a:pPr>
              <a:lnSpc>
                <a:spcPct val="150000"/>
              </a:lnSpc>
              <a:buClr>
                <a:schemeClr val="accent1"/>
              </a:buClr>
              <a:buSzPct val="68000"/>
              <a:buFont typeface="Wingdings 3" panose="05040102010807070707" pitchFamily="18" charset="2"/>
              <a:buNone/>
            </a:pPr>
            <a:r>
              <a:rPr lang="zh-CN" altLang="en-US" sz="2000" b="1" dirty="0">
                <a:latin typeface="Times New Roman" panose="02020603050405020304" pitchFamily="18" charset="0"/>
                <a:ea typeface="黑体" panose="02010609060101010101" pitchFamily="49" charset="-122"/>
                <a:cs typeface="Times New Roman" panose="02020603050405020304" pitchFamily="18" charset="0"/>
              </a:rPr>
              <a:t>四、脚本：</a:t>
            </a:r>
            <a:r>
              <a:rPr lang="zh-CN" altLang="en-US" sz="1600" dirty="0" smtClean="0">
                <a:latin typeface="Times New Roman" panose="02020603050405020304" pitchFamily="18" charset="0"/>
                <a:ea typeface="黑体" panose="02010609060101010101" pitchFamily="49" charset="-122"/>
                <a:cs typeface="Times New Roman" panose="02020603050405020304" pitchFamily="18" charset="0"/>
              </a:rPr>
              <a:t>日常工作中辅助分析的作图</a:t>
            </a:r>
            <a:endParaRPr lang="en-US" altLang="zh-CN" sz="1600" dirty="0" smtClean="0">
              <a:latin typeface="Times New Roman" panose="02020603050405020304" pitchFamily="18" charset="0"/>
              <a:ea typeface="黑体" panose="02010609060101010101" pitchFamily="49" charset="-122"/>
              <a:cs typeface="Times New Roman" panose="02020603050405020304" pitchFamily="18" charset="0"/>
            </a:endParaRPr>
          </a:p>
          <a:p>
            <a:pPr marL="742950" lvl="1" indent="-285750">
              <a:lnSpc>
                <a:spcPct val="150000"/>
              </a:lnSpc>
              <a:buClr>
                <a:schemeClr val="accent1"/>
              </a:buClr>
              <a:buSzPct val="68000"/>
              <a:buFont typeface="Arial" panose="020B0604020202020204" pitchFamily="34" charset="0"/>
              <a:buChar char="•"/>
            </a:pPr>
            <a:r>
              <a:rPr lang="zh-CN" altLang="en-US" sz="1600" dirty="0" smtClean="0">
                <a:latin typeface="Times New Roman" panose="02020603050405020304" pitchFamily="18" charset="0"/>
                <a:ea typeface="黑体" panose="02010609060101010101" pitchFamily="49" charset="-122"/>
                <a:cs typeface="Times New Roman" panose="02020603050405020304" pitchFamily="18" charset="0"/>
              </a:rPr>
              <a:t>批量，穿插在分析脚本内，不规范</a:t>
            </a:r>
            <a:endParaRPr lang="en-US" altLang="zh-CN" sz="1600" dirty="0" smtClean="0">
              <a:latin typeface="Times New Roman" panose="02020603050405020304" pitchFamily="18" charset="0"/>
              <a:ea typeface="黑体" panose="02010609060101010101" pitchFamily="49" charset="-122"/>
              <a:cs typeface="Times New Roman" panose="02020603050405020304" pitchFamily="18" charset="0"/>
            </a:endParaRPr>
          </a:p>
          <a:p>
            <a:pPr marL="742950" lvl="1" indent="-285750">
              <a:lnSpc>
                <a:spcPct val="150000"/>
              </a:lnSpc>
              <a:buClr>
                <a:schemeClr val="accent1"/>
              </a:buClr>
              <a:buSzPct val="68000"/>
              <a:buFont typeface="Arial" panose="020B0604020202020204" pitchFamily="34" charset="0"/>
              <a:buChar char="•"/>
            </a:pPr>
            <a:r>
              <a:rPr lang="en-US" altLang="zh-CN" sz="1600" dirty="0" smtClean="0">
                <a:latin typeface="Times New Roman" panose="02020603050405020304" pitchFamily="18" charset="0"/>
                <a:ea typeface="黑体" panose="02010609060101010101" pitchFamily="49" charset="-122"/>
                <a:cs typeface="Times New Roman" panose="02020603050405020304" pitchFamily="18" charset="0"/>
              </a:rPr>
              <a:t>Python: </a:t>
            </a:r>
            <a:r>
              <a:rPr lang="en-US" altLang="zh-CN" sz="1600" dirty="0" err="1" smtClean="0">
                <a:latin typeface="Times New Roman" panose="02020603050405020304" pitchFamily="18" charset="0"/>
                <a:ea typeface="黑体" panose="02010609060101010101" pitchFamily="49" charset="-122"/>
                <a:cs typeface="Times New Roman" panose="02020603050405020304" pitchFamily="18" charset="0"/>
              </a:rPr>
              <a:t>matplotlib</a:t>
            </a:r>
            <a:r>
              <a:rPr lang="en-US" altLang="zh-CN" sz="1600" dirty="0" smtClean="0">
                <a:latin typeface="Times New Roman" panose="02020603050405020304" pitchFamily="18" charset="0"/>
                <a:ea typeface="黑体" panose="02010609060101010101" pitchFamily="49" charset="-122"/>
                <a:cs typeface="Times New Roman" panose="02020603050405020304" pitchFamily="18" charset="0"/>
              </a:rPr>
              <a:t> </a:t>
            </a:r>
            <a:r>
              <a:rPr lang="zh-CN" altLang="en-US" sz="1600" dirty="0" smtClean="0">
                <a:latin typeface="Times New Roman" panose="02020603050405020304" pitchFamily="18" charset="0"/>
                <a:ea typeface="黑体" panose="02010609060101010101" pitchFamily="49" charset="-122"/>
                <a:cs typeface="Times New Roman" panose="02020603050405020304" pitchFamily="18" charset="0"/>
              </a:rPr>
              <a:t>以及扩展包</a:t>
            </a:r>
            <a:r>
              <a:rPr lang="en-US" altLang="zh-CN" sz="1600" dirty="0" err="1" smtClean="0">
                <a:latin typeface="Times New Roman" panose="02020603050405020304" pitchFamily="18" charset="0"/>
                <a:ea typeface="黑体" panose="02010609060101010101" pitchFamily="49" charset="-122"/>
                <a:cs typeface="Times New Roman" panose="02020603050405020304" pitchFamily="18" charset="0"/>
              </a:rPr>
              <a:t>seaborn</a:t>
            </a:r>
            <a:r>
              <a:rPr lang="zh-CN" altLang="en-US" sz="1600" dirty="0" smtClean="0">
                <a:latin typeface="Times New Roman" panose="02020603050405020304" pitchFamily="18" charset="0"/>
                <a:ea typeface="黑体" panose="02010609060101010101" pitchFamily="49" charset="-122"/>
                <a:cs typeface="Times New Roman" panose="02020603050405020304" pitchFamily="18" charset="0"/>
              </a:rPr>
              <a:t>等</a:t>
            </a:r>
            <a:endParaRPr lang="en-US" altLang="zh-CN" sz="1600" dirty="0" smtClean="0">
              <a:latin typeface="Times New Roman" panose="02020603050405020304" pitchFamily="18" charset="0"/>
              <a:ea typeface="黑体" panose="02010609060101010101" pitchFamily="49" charset="-122"/>
              <a:cs typeface="Times New Roman" panose="02020603050405020304" pitchFamily="18" charset="0"/>
            </a:endParaRPr>
          </a:p>
          <a:p>
            <a:pPr marL="742950" lvl="1" indent="-285750">
              <a:lnSpc>
                <a:spcPct val="150000"/>
              </a:lnSpc>
              <a:buClr>
                <a:schemeClr val="accent1"/>
              </a:buClr>
              <a:buSzPct val="68000"/>
              <a:buFont typeface="Arial" panose="020B0604020202020204" pitchFamily="34" charset="0"/>
              <a:buChar char="•"/>
            </a:pPr>
            <a:r>
              <a:rPr lang="en-US" altLang="zh-CN" sz="1600" dirty="0" smtClean="0">
                <a:latin typeface="Times New Roman" panose="02020603050405020304" pitchFamily="18" charset="0"/>
                <a:ea typeface="黑体" panose="02010609060101010101" pitchFamily="49" charset="-122"/>
                <a:cs typeface="Times New Roman" panose="02020603050405020304" pitchFamily="18" charset="0"/>
              </a:rPr>
              <a:t>R: </a:t>
            </a:r>
            <a:r>
              <a:rPr lang="en-US" altLang="zh-CN" sz="1600" dirty="0" err="1" smtClean="0">
                <a:latin typeface="Times New Roman" panose="02020603050405020304" pitchFamily="18" charset="0"/>
                <a:ea typeface="黑体" panose="02010609060101010101" pitchFamily="49" charset="-122"/>
                <a:cs typeface="Times New Roman" panose="02020603050405020304" pitchFamily="18" charset="0"/>
              </a:rPr>
              <a:t>ggplot</a:t>
            </a:r>
            <a:r>
              <a:rPr lang="en-US" altLang="zh-CN" sz="1600" dirty="0" smtClean="0">
                <a:latin typeface="Times New Roman" panose="02020603050405020304" pitchFamily="18" charset="0"/>
                <a:ea typeface="黑体" panose="02010609060101010101" pitchFamily="49" charset="-122"/>
                <a:cs typeface="Times New Roman" panose="02020603050405020304" pitchFamily="18" charset="0"/>
              </a:rPr>
              <a:t> </a:t>
            </a:r>
            <a:r>
              <a:rPr lang="zh-CN" altLang="en-US" sz="1600" dirty="0" smtClean="0">
                <a:latin typeface="Times New Roman" panose="02020603050405020304" pitchFamily="18" charset="0"/>
                <a:ea typeface="黑体" panose="02010609060101010101" pitchFamily="49" charset="-122"/>
                <a:cs typeface="Times New Roman" panose="02020603050405020304" pitchFamily="18" charset="0"/>
              </a:rPr>
              <a:t>以及各类扩展包</a:t>
            </a:r>
            <a:endParaRPr lang="en-US" altLang="zh-CN" sz="1600" dirty="0">
              <a:latin typeface="Times New Roman" panose="02020603050405020304" pitchFamily="18" charset="0"/>
              <a:ea typeface="黑体" panose="02010609060101010101" pitchFamily="49" charset="-122"/>
              <a:cs typeface="Times New Roman" panose="02020603050405020304" pitchFamily="18" charset="0"/>
            </a:endParaRPr>
          </a:p>
          <a:p>
            <a:pPr marL="742950" lvl="1" indent="-285750">
              <a:lnSpc>
                <a:spcPct val="150000"/>
              </a:lnSpc>
              <a:buClr>
                <a:schemeClr val="accent1"/>
              </a:buClr>
              <a:buSzPct val="68000"/>
              <a:buFont typeface="Arial" panose="020B0604020202020204" pitchFamily="34" charset="0"/>
              <a:buChar char="•"/>
            </a:pPr>
            <a:endParaRPr lang="en-US" altLang="zh-CN" sz="1600" dirty="0" smtClean="0">
              <a:latin typeface="Times New Roman" panose="02020603050405020304" pitchFamily="18" charset="0"/>
              <a:ea typeface="黑体" panose="02010609060101010101" pitchFamily="49" charset="-122"/>
              <a:cs typeface="Times New Roman" panose="02020603050405020304" pitchFamily="18" charset="0"/>
            </a:endParaRPr>
          </a:p>
          <a:p>
            <a:pPr marL="742950" lvl="1" indent="-285750">
              <a:lnSpc>
                <a:spcPct val="150000"/>
              </a:lnSpc>
              <a:buClr>
                <a:schemeClr val="accent1"/>
              </a:buClr>
              <a:buSzPct val="68000"/>
              <a:buFont typeface="Arial" panose="020B0604020202020204" pitchFamily="34" charset="0"/>
              <a:buChar char="•"/>
            </a:pPr>
            <a:endParaRPr lang="en-US" altLang="zh-CN" sz="1600" dirty="0">
              <a:latin typeface="Times New Roman" panose="02020603050405020304" pitchFamily="18" charset="0"/>
              <a:ea typeface="黑体" panose="02010609060101010101" pitchFamily="49" charset="-122"/>
              <a:cs typeface="Times New Roman" panose="02020603050405020304" pitchFamily="18" charset="0"/>
            </a:endParaRPr>
          </a:p>
          <a:p>
            <a:pPr marL="742950" lvl="1" indent="-285750">
              <a:lnSpc>
                <a:spcPct val="150000"/>
              </a:lnSpc>
              <a:buClr>
                <a:schemeClr val="accent1"/>
              </a:buClr>
              <a:buSzPct val="68000"/>
              <a:buFont typeface="Arial" panose="020B0604020202020204" pitchFamily="34" charset="0"/>
              <a:buChar char="•"/>
            </a:pPr>
            <a:endParaRPr lang="en-US" altLang="zh-CN" sz="1600" dirty="0">
              <a:latin typeface="Times New Roman" panose="02020603050405020304" pitchFamily="18" charset="0"/>
              <a:ea typeface="黑体" panose="02010609060101010101" pitchFamily="49" charset="-122"/>
              <a:cs typeface="Times New Roman" panose="02020603050405020304" pitchFamily="18" charset="0"/>
            </a:endParaRPr>
          </a:p>
          <a:p>
            <a:pPr marL="285750" indent="-285750">
              <a:lnSpc>
                <a:spcPct val="150000"/>
              </a:lnSpc>
              <a:buClr>
                <a:schemeClr val="accent1"/>
              </a:buClr>
              <a:buSzPct val="68000"/>
              <a:buFont typeface="Arial" panose="020B0604020202020204" pitchFamily="34" charset="0"/>
              <a:buChar char="•"/>
            </a:pPr>
            <a:endParaRPr lang="en-US" altLang="zh-CN" sz="1600" b="1" dirty="0" smtClean="0">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2" name="图片 1"/>
          <p:cNvPicPr>
            <a:picLocks noChangeAspect="1"/>
          </p:cNvPicPr>
          <p:nvPr/>
        </p:nvPicPr>
        <p:blipFill>
          <a:blip r:embed="rId2"/>
          <a:stretch>
            <a:fillRect/>
          </a:stretch>
        </p:blipFill>
        <p:spPr>
          <a:xfrm>
            <a:off x="6419318" y="2972403"/>
            <a:ext cx="4590368" cy="3473503"/>
          </a:xfrm>
          <a:prstGeom prst="rect">
            <a:avLst/>
          </a:prstGeom>
        </p:spPr>
      </p:pic>
      <p:pic>
        <p:nvPicPr>
          <p:cNvPr id="3" name="图片 2"/>
          <p:cNvPicPr>
            <a:picLocks noChangeAspect="1"/>
          </p:cNvPicPr>
          <p:nvPr/>
        </p:nvPicPr>
        <p:blipFill>
          <a:blip r:embed="rId3"/>
          <a:stretch>
            <a:fillRect/>
          </a:stretch>
        </p:blipFill>
        <p:spPr>
          <a:xfrm>
            <a:off x="330363" y="2998975"/>
            <a:ext cx="5411352" cy="3473503"/>
          </a:xfrm>
          <a:prstGeom prst="rect">
            <a:avLst/>
          </a:prstGeom>
        </p:spPr>
      </p:pic>
      <p:pic>
        <p:nvPicPr>
          <p:cNvPr id="9" name="图片 8"/>
          <p:cNvPicPr>
            <a:picLocks noChangeAspect="1"/>
          </p:cNvPicPr>
          <p:nvPr/>
        </p:nvPicPr>
        <p:blipFill>
          <a:blip r:embed="rId4"/>
          <a:stretch>
            <a:fillRect/>
          </a:stretch>
        </p:blipFill>
        <p:spPr>
          <a:xfrm>
            <a:off x="6391393" y="793565"/>
            <a:ext cx="5149594" cy="1568042"/>
          </a:xfrm>
          <a:prstGeom prst="rect">
            <a:avLst/>
          </a:prstGeom>
        </p:spPr>
      </p:pic>
      <p:sp>
        <p:nvSpPr>
          <p:cNvPr id="10" name="矩形 9"/>
          <p:cNvSpPr/>
          <p:nvPr/>
        </p:nvSpPr>
        <p:spPr>
          <a:xfrm>
            <a:off x="8399368" y="2499824"/>
            <a:ext cx="1133644" cy="369332"/>
          </a:xfrm>
          <a:prstGeom prst="rect">
            <a:avLst/>
          </a:prstGeom>
        </p:spPr>
        <p:txBody>
          <a:bodyPr wrap="none">
            <a:spAutoFit/>
          </a:bodyPr>
          <a:lstStyle/>
          <a:p>
            <a:r>
              <a:rPr lang="en-US" altLang="zh-CN" dirty="0" err="1">
                <a:latin typeface="Times New Roman" panose="02020603050405020304" pitchFamily="18" charset="0"/>
                <a:ea typeface="黑体" panose="02010609060101010101" pitchFamily="49" charset="-122"/>
                <a:cs typeface="Times New Roman" panose="02020603050405020304" pitchFamily="18" charset="0"/>
              </a:rPr>
              <a:t>matplotlib</a:t>
            </a:r>
            <a:endParaRPr lang="zh-CN" altLang="en-US" dirty="0"/>
          </a:p>
        </p:txBody>
      </p:sp>
      <p:sp>
        <p:nvSpPr>
          <p:cNvPr id="15" name="矩形 14"/>
          <p:cNvSpPr/>
          <p:nvPr/>
        </p:nvSpPr>
        <p:spPr>
          <a:xfrm>
            <a:off x="2915864" y="2752540"/>
            <a:ext cx="774571" cy="369332"/>
          </a:xfrm>
          <a:prstGeom prst="rect">
            <a:avLst/>
          </a:prstGeom>
        </p:spPr>
        <p:txBody>
          <a:bodyPr wrap="none">
            <a:spAutoFit/>
          </a:bodyPr>
          <a:lstStyle/>
          <a:p>
            <a:r>
              <a:rPr lang="en-US" altLang="zh-CN" dirty="0" err="1">
                <a:latin typeface="Times New Roman" panose="02020603050405020304" pitchFamily="18" charset="0"/>
                <a:ea typeface="黑体" panose="02010609060101010101" pitchFamily="49" charset="-122"/>
                <a:cs typeface="Times New Roman" panose="02020603050405020304" pitchFamily="18" charset="0"/>
              </a:rPr>
              <a:t>ggplot</a:t>
            </a:r>
            <a:endParaRPr lang="zh-CN" altLang="en-US" dirty="0"/>
          </a:p>
        </p:txBody>
      </p:sp>
      <p:pic>
        <p:nvPicPr>
          <p:cNvPr id="13" name="图片 12"/>
          <p:cNvPicPr>
            <a:picLocks noChangeAspect="1"/>
          </p:cNvPicPr>
          <p:nvPr/>
        </p:nvPicPr>
        <p:blipFill>
          <a:blip r:embed="rId5"/>
          <a:stretch>
            <a:fillRect/>
          </a:stretch>
        </p:blipFill>
        <p:spPr>
          <a:xfrm>
            <a:off x="9326361" y="3758156"/>
            <a:ext cx="2591828" cy="2679263"/>
          </a:xfrm>
          <a:prstGeom prst="rect">
            <a:avLst/>
          </a:prstGeom>
          <a:effectLst>
            <a:outerShdw blurRad="50800" dist="38100" dir="8100000" algn="tr" rotWithShape="0">
              <a:prstClr val="black">
                <a:alpha val="40000"/>
              </a:prstClr>
            </a:outerShdw>
          </a:effectLst>
        </p:spPr>
      </p:pic>
    </p:spTree>
    <p:extLst>
      <p:ext uri="{BB962C8B-B14F-4D97-AF65-F5344CB8AC3E}">
        <p14:creationId xmlns:p14="http://schemas.microsoft.com/office/powerpoint/2010/main" val="174288366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0" y="236855"/>
            <a:ext cx="1200150" cy="488315"/>
            <a:chOff x="0" y="254454"/>
            <a:chExt cx="1795510" cy="732518"/>
          </a:xfrm>
        </p:grpSpPr>
        <p:sp>
          <p:nvSpPr>
            <p:cNvPr id="4" name="矩形 1"/>
            <p:cNvSpPr/>
            <p:nvPr/>
          </p:nvSpPr>
          <p:spPr>
            <a:xfrm>
              <a:off x="0" y="254454"/>
              <a:ext cx="1487837" cy="732518"/>
            </a:xfrm>
            <a:custGeom>
              <a:avLst/>
              <a:gdLst>
                <a:gd name="connsiteX0" fmla="*/ 0 w 1487837"/>
                <a:gd name="connsiteY0" fmla="*/ 0 h 914400"/>
                <a:gd name="connsiteX1" fmla="*/ 1487837 w 1487837"/>
                <a:gd name="connsiteY1" fmla="*/ 0 h 914400"/>
                <a:gd name="connsiteX2" fmla="*/ 1487837 w 1487837"/>
                <a:gd name="connsiteY2" fmla="*/ 914400 h 914400"/>
                <a:gd name="connsiteX3" fmla="*/ 0 w 1487837"/>
                <a:gd name="connsiteY3" fmla="*/ 914400 h 914400"/>
                <a:gd name="connsiteX4" fmla="*/ 0 w 1487837"/>
                <a:gd name="connsiteY4" fmla="*/ 0 h 914400"/>
                <a:gd name="connsiteX0-1" fmla="*/ 0 w 1487837"/>
                <a:gd name="connsiteY0-2" fmla="*/ 29029 h 943429"/>
                <a:gd name="connsiteX1-3" fmla="*/ 820180 w 1487837"/>
                <a:gd name="connsiteY1-4" fmla="*/ 0 h 943429"/>
                <a:gd name="connsiteX2-5" fmla="*/ 1487837 w 1487837"/>
                <a:gd name="connsiteY2-6" fmla="*/ 943429 h 943429"/>
                <a:gd name="connsiteX3-7" fmla="*/ 0 w 1487837"/>
                <a:gd name="connsiteY3-8" fmla="*/ 943429 h 943429"/>
                <a:gd name="connsiteX4-9" fmla="*/ 0 w 1487837"/>
                <a:gd name="connsiteY4-10" fmla="*/ 29029 h 943429"/>
                <a:gd name="connsiteX0-11" fmla="*/ 0 w 1487837"/>
                <a:gd name="connsiteY0-12" fmla="*/ 0 h 914400"/>
                <a:gd name="connsiteX1-13" fmla="*/ 820180 w 1487837"/>
                <a:gd name="connsiteY1-14" fmla="*/ 10659 h 914400"/>
                <a:gd name="connsiteX2-15" fmla="*/ 1487837 w 1487837"/>
                <a:gd name="connsiteY2-16" fmla="*/ 914400 h 914400"/>
                <a:gd name="connsiteX3-17" fmla="*/ 0 w 1487837"/>
                <a:gd name="connsiteY3-18" fmla="*/ 914400 h 914400"/>
                <a:gd name="connsiteX4-19" fmla="*/ 0 w 1487837"/>
                <a:gd name="connsiteY4-20" fmla="*/ 0 h 914400"/>
                <a:gd name="connsiteX0-21" fmla="*/ 0 w 1487837"/>
                <a:gd name="connsiteY0-22" fmla="*/ 0 h 914400"/>
                <a:gd name="connsiteX1-23" fmla="*/ 820180 w 1487837"/>
                <a:gd name="connsiteY1-24" fmla="*/ 2721 h 914400"/>
                <a:gd name="connsiteX2-25" fmla="*/ 1487837 w 1487837"/>
                <a:gd name="connsiteY2-26" fmla="*/ 914400 h 914400"/>
                <a:gd name="connsiteX3-27" fmla="*/ 0 w 1487837"/>
                <a:gd name="connsiteY3-28" fmla="*/ 914400 h 914400"/>
                <a:gd name="connsiteX4-29" fmla="*/ 0 w 1487837"/>
                <a:gd name="connsiteY4-30" fmla="*/ 0 h 914400"/>
                <a:gd name="connsiteX0-31" fmla="*/ 0 w 1487837"/>
                <a:gd name="connsiteY0-32" fmla="*/ 1248 h 915648"/>
                <a:gd name="connsiteX1-33" fmla="*/ 867805 w 1487837"/>
                <a:gd name="connsiteY1-34" fmla="*/ 0 h 915648"/>
                <a:gd name="connsiteX2-35" fmla="*/ 1487837 w 1487837"/>
                <a:gd name="connsiteY2-36" fmla="*/ 915648 h 915648"/>
                <a:gd name="connsiteX3-37" fmla="*/ 0 w 1487837"/>
                <a:gd name="connsiteY3-38" fmla="*/ 915648 h 915648"/>
                <a:gd name="connsiteX4-39" fmla="*/ 0 w 1487837"/>
                <a:gd name="connsiteY4-40" fmla="*/ 1248 h 91564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487837" h="915648">
                  <a:moveTo>
                    <a:pt x="0" y="1248"/>
                  </a:moveTo>
                  <a:lnTo>
                    <a:pt x="867805" y="0"/>
                  </a:lnTo>
                  <a:lnTo>
                    <a:pt x="1487837" y="915648"/>
                  </a:lnTo>
                  <a:lnTo>
                    <a:pt x="0" y="915648"/>
                  </a:lnTo>
                  <a:lnTo>
                    <a:pt x="0" y="1248"/>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5" name="任意多边形 4"/>
            <p:cNvSpPr/>
            <p:nvPr/>
          </p:nvSpPr>
          <p:spPr>
            <a:xfrm>
              <a:off x="1010747" y="254454"/>
              <a:ext cx="784763" cy="732518"/>
            </a:xfrm>
            <a:custGeom>
              <a:avLst/>
              <a:gdLst>
                <a:gd name="connsiteX0" fmla="*/ 164731 w 784763"/>
                <a:gd name="connsiteY0" fmla="*/ 0 h 732518"/>
                <a:gd name="connsiteX1" fmla="*/ 784763 w 784763"/>
                <a:gd name="connsiteY1" fmla="*/ 732518 h 732518"/>
                <a:gd name="connsiteX2" fmla="*/ 619871 w 784763"/>
                <a:gd name="connsiteY2" fmla="*/ 732518 h 732518"/>
                <a:gd name="connsiteX3" fmla="*/ 0 w 784763"/>
                <a:gd name="connsiteY3" fmla="*/ 190 h 732518"/>
              </a:gdLst>
              <a:ahLst/>
              <a:cxnLst>
                <a:cxn ang="0">
                  <a:pos x="connsiteX0" y="connsiteY0"/>
                </a:cxn>
                <a:cxn ang="0">
                  <a:pos x="connsiteX1" y="connsiteY1"/>
                </a:cxn>
                <a:cxn ang="0">
                  <a:pos x="connsiteX2" y="connsiteY2"/>
                </a:cxn>
                <a:cxn ang="0">
                  <a:pos x="connsiteX3" y="connsiteY3"/>
                </a:cxn>
              </a:cxnLst>
              <a:rect l="l" t="t" r="r" b="b"/>
              <a:pathLst>
                <a:path w="784763" h="732518">
                  <a:moveTo>
                    <a:pt x="164731" y="0"/>
                  </a:moveTo>
                  <a:lnTo>
                    <a:pt x="784763" y="732518"/>
                  </a:lnTo>
                  <a:lnTo>
                    <a:pt x="619871" y="732518"/>
                  </a:lnTo>
                  <a:lnTo>
                    <a:pt x="0" y="19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grpSp>
        <p:nvGrpSpPr>
          <p:cNvPr id="6" name="组合 5"/>
          <p:cNvGrpSpPr/>
          <p:nvPr/>
        </p:nvGrpSpPr>
        <p:grpSpPr>
          <a:xfrm>
            <a:off x="-4329" y="6575725"/>
            <a:ext cx="12195694" cy="282575"/>
            <a:chOff x="-3694" y="6575725"/>
            <a:chExt cx="12195694" cy="282575"/>
          </a:xfrm>
        </p:grpSpPr>
        <p:sp>
          <p:nvSpPr>
            <p:cNvPr id="16" name="矩形 19"/>
            <p:cNvSpPr/>
            <p:nvPr/>
          </p:nvSpPr>
          <p:spPr>
            <a:xfrm>
              <a:off x="-3694" y="6575725"/>
              <a:ext cx="9330690" cy="282575"/>
            </a:xfrm>
            <a:custGeom>
              <a:avLst/>
              <a:gdLst>
                <a:gd name="connsiteX0" fmla="*/ 0 w 9785869"/>
                <a:gd name="connsiteY0" fmla="*/ 0 h 282275"/>
                <a:gd name="connsiteX1" fmla="*/ 9785869 w 9785869"/>
                <a:gd name="connsiteY1" fmla="*/ 0 h 282275"/>
                <a:gd name="connsiteX2" fmla="*/ 9785869 w 9785869"/>
                <a:gd name="connsiteY2" fmla="*/ 282275 h 282275"/>
                <a:gd name="connsiteX3" fmla="*/ 0 w 9785869"/>
                <a:gd name="connsiteY3" fmla="*/ 282275 h 282275"/>
                <a:gd name="connsiteX4" fmla="*/ 0 w 9785869"/>
                <a:gd name="connsiteY4" fmla="*/ 0 h 282275"/>
                <a:gd name="connsiteX0-1" fmla="*/ 0 w 9785869"/>
                <a:gd name="connsiteY0-2" fmla="*/ 0 h 282275"/>
                <a:gd name="connsiteX1-3" fmla="*/ 9785869 w 9785869"/>
                <a:gd name="connsiteY1-4" fmla="*/ 0 h 282275"/>
                <a:gd name="connsiteX2-5" fmla="*/ 9500119 w 9785869"/>
                <a:gd name="connsiteY2-6" fmla="*/ 282275 h 282275"/>
                <a:gd name="connsiteX3-7" fmla="*/ 0 w 9785869"/>
                <a:gd name="connsiteY3-8" fmla="*/ 282275 h 282275"/>
                <a:gd name="connsiteX4-9" fmla="*/ 0 w 9785869"/>
                <a:gd name="connsiteY4-10" fmla="*/ 0 h 282275"/>
                <a:gd name="connsiteX0-11" fmla="*/ 0 w 9785869"/>
                <a:gd name="connsiteY0-12" fmla="*/ 0 h 282275"/>
                <a:gd name="connsiteX1-13" fmla="*/ 9785869 w 9785869"/>
                <a:gd name="connsiteY1-14" fmla="*/ 0 h 282275"/>
                <a:gd name="connsiteX2-15" fmla="*/ 9623944 w 9785869"/>
                <a:gd name="connsiteY2-16" fmla="*/ 263225 h 282275"/>
                <a:gd name="connsiteX3-17" fmla="*/ 0 w 9785869"/>
                <a:gd name="connsiteY3-18" fmla="*/ 282275 h 282275"/>
                <a:gd name="connsiteX4-19" fmla="*/ 0 w 9785869"/>
                <a:gd name="connsiteY4-20" fmla="*/ 0 h 282275"/>
                <a:gd name="connsiteX0-21" fmla="*/ 0 w 9785869"/>
                <a:gd name="connsiteY0-22" fmla="*/ 0 h 282275"/>
                <a:gd name="connsiteX1-23" fmla="*/ 9785869 w 9785869"/>
                <a:gd name="connsiteY1-24" fmla="*/ 0 h 282275"/>
                <a:gd name="connsiteX2-25" fmla="*/ 9633469 w 9785869"/>
                <a:gd name="connsiteY2-26" fmla="*/ 282275 h 282275"/>
                <a:gd name="connsiteX3-27" fmla="*/ 0 w 9785869"/>
                <a:gd name="connsiteY3-28" fmla="*/ 282275 h 282275"/>
                <a:gd name="connsiteX4-29" fmla="*/ 0 w 9785869"/>
                <a:gd name="connsiteY4-30" fmla="*/ 0 h 28227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785869" h="282275">
                  <a:moveTo>
                    <a:pt x="0" y="0"/>
                  </a:moveTo>
                  <a:lnTo>
                    <a:pt x="9785869" y="0"/>
                  </a:lnTo>
                  <a:lnTo>
                    <a:pt x="9633469" y="282275"/>
                  </a:lnTo>
                  <a:lnTo>
                    <a:pt x="0" y="282275"/>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9" name="文本框 18"/>
            <p:cNvSpPr txBox="1"/>
            <p:nvPr/>
          </p:nvSpPr>
          <p:spPr>
            <a:xfrm>
              <a:off x="9211426" y="6575725"/>
              <a:ext cx="2476500" cy="275590"/>
            </a:xfrm>
            <a:prstGeom prst="rect">
              <a:avLst/>
            </a:prstGeom>
            <a:noFill/>
          </p:spPr>
          <p:txBody>
            <a:bodyPr wrap="square" rtlCol="0">
              <a:spAutoFit/>
            </a:bodyPr>
            <a:lstStyle/>
            <a:p>
              <a:pPr algn="dist"/>
              <a:r>
                <a:rPr lang="zh-CN" altLang="en-US" sz="1200" i="1" dirty="0">
                  <a:solidFill>
                    <a:schemeClr val="tx1">
                      <a:lumMod val="75000"/>
                      <a:lumOff val="25000"/>
                    </a:schemeClr>
                  </a:solidFill>
                  <a:latin typeface="微软雅黑" panose="020B0503020204020204" charset="-122"/>
                  <a:ea typeface="微软雅黑" panose="020B0503020204020204" charset="-122"/>
                </a:rPr>
                <a:t>生物医学信息与基因组学中心</a:t>
              </a:r>
            </a:p>
          </p:txBody>
        </p:sp>
        <p:sp>
          <p:nvSpPr>
            <p:cNvPr id="8" name="矩形 21"/>
            <p:cNvSpPr/>
            <p:nvPr/>
          </p:nvSpPr>
          <p:spPr>
            <a:xfrm>
              <a:off x="11591925" y="6575725"/>
              <a:ext cx="600075" cy="282275"/>
            </a:xfrm>
            <a:custGeom>
              <a:avLst/>
              <a:gdLst>
                <a:gd name="connsiteX0" fmla="*/ 0 w 600075"/>
                <a:gd name="connsiteY0" fmla="*/ 0 h 282275"/>
                <a:gd name="connsiteX1" fmla="*/ 600075 w 600075"/>
                <a:gd name="connsiteY1" fmla="*/ 0 h 282275"/>
                <a:gd name="connsiteX2" fmla="*/ 600075 w 600075"/>
                <a:gd name="connsiteY2" fmla="*/ 282275 h 282275"/>
                <a:gd name="connsiteX3" fmla="*/ 0 w 600075"/>
                <a:gd name="connsiteY3" fmla="*/ 282275 h 282275"/>
                <a:gd name="connsiteX4" fmla="*/ 0 w 600075"/>
                <a:gd name="connsiteY4" fmla="*/ 0 h 282275"/>
                <a:gd name="connsiteX0-1" fmla="*/ 247650 w 600075"/>
                <a:gd name="connsiteY0-2" fmla="*/ 0 h 282275"/>
                <a:gd name="connsiteX1-3" fmla="*/ 600075 w 600075"/>
                <a:gd name="connsiteY1-4" fmla="*/ 0 h 282275"/>
                <a:gd name="connsiteX2-5" fmla="*/ 600075 w 600075"/>
                <a:gd name="connsiteY2-6" fmla="*/ 282275 h 282275"/>
                <a:gd name="connsiteX3-7" fmla="*/ 0 w 600075"/>
                <a:gd name="connsiteY3-8" fmla="*/ 282275 h 282275"/>
                <a:gd name="connsiteX4-9" fmla="*/ 247650 w 600075"/>
                <a:gd name="connsiteY4-10" fmla="*/ 0 h 282275"/>
                <a:gd name="connsiteX0-11" fmla="*/ 217170 w 600075"/>
                <a:gd name="connsiteY0-12" fmla="*/ 0 h 282275"/>
                <a:gd name="connsiteX1-13" fmla="*/ 600075 w 600075"/>
                <a:gd name="connsiteY1-14" fmla="*/ 0 h 282275"/>
                <a:gd name="connsiteX2-15" fmla="*/ 600075 w 600075"/>
                <a:gd name="connsiteY2-16" fmla="*/ 282275 h 282275"/>
                <a:gd name="connsiteX3-17" fmla="*/ 0 w 600075"/>
                <a:gd name="connsiteY3-18" fmla="*/ 282275 h 282275"/>
                <a:gd name="connsiteX4-19" fmla="*/ 217170 w 600075"/>
                <a:gd name="connsiteY4-20" fmla="*/ 0 h 282275"/>
                <a:gd name="connsiteX0-21" fmla="*/ 140970 w 600075"/>
                <a:gd name="connsiteY0-22" fmla="*/ 0 h 282275"/>
                <a:gd name="connsiteX1-23" fmla="*/ 600075 w 600075"/>
                <a:gd name="connsiteY1-24" fmla="*/ 0 h 282275"/>
                <a:gd name="connsiteX2-25" fmla="*/ 600075 w 600075"/>
                <a:gd name="connsiteY2-26" fmla="*/ 282275 h 282275"/>
                <a:gd name="connsiteX3-27" fmla="*/ 0 w 600075"/>
                <a:gd name="connsiteY3-28" fmla="*/ 282275 h 282275"/>
                <a:gd name="connsiteX4-29" fmla="*/ 140970 w 600075"/>
                <a:gd name="connsiteY4-30" fmla="*/ 0 h 28227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00075" h="282275">
                  <a:moveTo>
                    <a:pt x="140970" y="0"/>
                  </a:moveTo>
                  <a:lnTo>
                    <a:pt x="600075" y="0"/>
                  </a:lnTo>
                  <a:lnTo>
                    <a:pt x="600075" y="282275"/>
                  </a:lnTo>
                  <a:lnTo>
                    <a:pt x="0" y="282275"/>
                  </a:lnTo>
                  <a:lnTo>
                    <a:pt x="14097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sp>
        <p:nvSpPr>
          <p:cNvPr id="11" name="标题 1"/>
          <p:cNvSpPr>
            <a:spLocks noGrp="1"/>
          </p:cNvSpPr>
          <p:nvPr>
            <p:ph type="title"/>
          </p:nvPr>
        </p:nvSpPr>
        <p:spPr>
          <a:xfrm>
            <a:off x="1287145" y="143510"/>
            <a:ext cx="10515600" cy="765810"/>
          </a:xfrm>
        </p:spPr>
        <p:txBody>
          <a:bodyPr>
            <a:normAutofit/>
          </a:bodyPr>
          <a:lstStyle/>
          <a:p>
            <a:r>
              <a:rPr lang="zh-CN" altLang="en-US" dirty="0" smtClean="0"/>
              <a:t>需求</a:t>
            </a:r>
            <a:endParaRPr lang="en-US" altLang="zh-CN" dirty="0"/>
          </a:p>
        </p:txBody>
      </p:sp>
      <p:sp>
        <p:nvSpPr>
          <p:cNvPr id="12" name="矩形 11"/>
          <p:cNvSpPr/>
          <p:nvPr/>
        </p:nvSpPr>
        <p:spPr>
          <a:xfrm>
            <a:off x="330365" y="1717826"/>
            <a:ext cx="4749636" cy="4939814"/>
          </a:xfrm>
          <a:prstGeom prst="rect">
            <a:avLst/>
          </a:prstGeom>
        </p:spPr>
        <p:txBody>
          <a:bodyPr wrap="square">
            <a:spAutoFit/>
          </a:bodyPr>
          <a:lstStyle/>
          <a:p>
            <a:pPr>
              <a:lnSpc>
                <a:spcPct val="150000"/>
              </a:lnSpc>
              <a:buClr>
                <a:schemeClr val="accent1"/>
              </a:buClr>
              <a:buSzPct val="68000"/>
              <a:buFont typeface="Wingdings 3" panose="05040102010807070707" pitchFamily="18" charset="2"/>
              <a:buNone/>
            </a:pPr>
            <a:r>
              <a:rPr lang="zh-CN" altLang="en-US" b="1" dirty="0">
                <a:latin typeface="Times New Roman" panose="02020603050405020304" pitchFamily="18" charset="0"/>
                <a:ea typeface="黑体" panose="02010609060101010101" pitchFamily="49" charset="-122"/>
                <a:cs typeface="Times New Roman" panose="02020603050405020304" pitchFamily="18" charset="0"/>
              </a:rPr>
              <a:t>一、</a:t>
            </a:r>
            <a:r>
              <a:rPr lang="zh-CN" altLang="en-US" b="1" dirty="0" smtClean="0">
                <a:latin typeface="Times New Roman" panose="02020603050405020304" pitchFamily="18" charset="0"/>
                <a:ea typeface="黑体" panose="02010609060101010101" pitchFamily="49" charset="-122"/>
                <a:cs typeface="Times New Roman" panose="02020603050405020304" pitchFamily="18" charset="0"/>
              </a:rPr>
              <a:t>：日常分析</a:t>
            </a:r>
            <a:r>
              <a:rPr lang="en-US" altLang="zh-CN" b="1" dirty="0">
                <a:latin typeface="Times New Roman" panose="02020603050405020304" pitchFamily="18" charset="0"/>
                <a:ea typeface="黑体" panose="02010609060101010101" pitchFamily="49" charset="-122"/>
                <a:cs typeface="Times New Roman" panose="02020603050405020304" pitchFamily="18" charset="0"/>
              </a:rPr>
              <a:t> </a:t>
            </a:r>
            <a:r>
              <a:rPr lang="en-US" altLang="zh-CN" b="1" dirty="0" smtClean="0">
                <a:latin typeface="Times New Roman" panose="02020603050405020304" pitchFamily="18" charset="0"/>
                <a:ea typeface="黑体" panose="02010609060101010101" pitchFamily="49" charset="-122"/>
                <a:cs typeface="Times New Roman" panose="02020603050405020304" pitchFamily="18" charset="0"/>
              </a:rPr>
              <a:t>vs </a:t>
            </a:r>
            <a:r>
              <a:rPr lang="zh-CN" altLang="en-US" b="1" dirty="0" smtClean="0">
                <a:latin typeface="Times New Roman" panose="02020603050405020304" pitchFamily="18" charset="0"/>
                <a:ea typeface="黑体" panose="02010609060101010101" pitchFamily="49" charset="-122"/>
                <a:cs typeface="Times New Roman" panose="02020603050405020304" pitchFamily="18" charset="0"/>
              </a:rPr>
              <a:t>最终定稿</a:t>
            </a:r>
            <a:endParaRPr lang="en-US" altLang="zh-CN" b="1" dirty="0">
              <a:latin typeface="Times New Roman" panose="02020603050405020304" pitchFamily="18" charset="0"/>
              <a:ea typeface="黑体" panose="02010609060101010101" pitchFamily="49" charset="-122"/>
              <a:cs typeface="Times New Roman" panose="02020603050405020304" pitchFamily="18" charset="0"/>
            </a:endParaRPr>
          </a:p>
          <a:p>
            <a:pPr>
              <a:lnSpc>
                <a:spcPct val="150000"/>
              </a:lnSpc>
              <a:buClr>
                <a:schemeClr val="accent1"/>
              </a:buClr>
              <a:buSzPct val="68000"/>
              <a:buFont typeface="Wingdings 3" panose="05040102010807070707" pitchFamily="18" charset="2"/>
              <a:buNone/>
            </a:pPr>
            <a:endParaRPr lang="en-US" altLang="zh-CN" sz="1600" dirty="0">
              <a:latin typeface="Times New Roman" panose="02020603050405020304" pitchFamily="18" charset="0"/>
              <a:ea typeface="黑体" panose="02010609060101010101" pitchFamily="49" charset="-122"/>
              <a:cs typeface="Times New Roman" panose="02020603050405020304" pitchFamily="18" charset="0"/>
            </a:endParaRPr>
          </a:p>
          <a:p>
            <a:pPr marL="285750" indent="-285750">
              <a:lnSpc>
                <a:spcPct val="150000"/>
              </a:lnSpc>
              <a:buClr>
                <a:schemeClr val="accent1"/>
              </a:buClr>
              <a:buSzPct val="68000"/>
              <a:buFont typeface="Arial" panose="020B0604020202020204" pitchFamily="34" charset="0"/>
              <a:buChar char="•"/>
            </a:pPr>
            <a:r>
              <a:rPr lang="zh-CN" altLang="en-US" sz="1600" dirty="0" smtClean="0">
                <a:latin typeface="Times New Roman" panose="02020603050405020304" pitchFamily="18" charset="0"/>
                <a:ea typeface="黑体" panose="02010609060101010101" pitchFamily="49" charset="-122"/>
                <a:cs typeface="Times New Roman" panose="02020603050405020304" pitchFamily="18" charset="0"/>
              </a:rPr>
              <a:t>日常工作中辅助分析的作图</a:t>
            </a:r>
            <a:endParaRPr lang="en-US" altLang="zh-CN" sz="1600" dirty="0" smtClean="0">
              <a:latin typeface="Times New Roman" panose="02020603050405020304" pitchFamily="18" charset="0"/>
              <a:ea typeface="黑体" panose="02010609060101010101" pitchFamily="49" charset="-122"/>
              <a:cs typeface="Times New Roman" panose="02020603050405020304" pitchFamily="18" charset="0"/>
            </a:endParaRPr>
          </a:p>
          <a:p>
            <a:pPr marL="742950" lvl="1" indent="-285750">
              <a:lnSpc>
                <a:spcPct val="150000"/>
              </a:lnSpc>
              <a:buClr>
                <a:schemeClr val="accent1"/>
              </a:buClr>
              <a:buSzPct val="68000"/>
              <a:buFont typeface="Arial" panose="020B0604020202020204" pitchFamily="34" charset="0"/>
              <a:buChar char="•"/>
            </a:pPr>
            <a:r>
              <a:rPr lang="zh-CN" altLang="en-US" sz="1600" dirty="0" smtClean="0">
                <a:latin typeface="Times New Roman" panose="02020603050405020304" pitchFamily="18" charset="0"/>
                <a:ea typeface="黑体" panose="02010609060101010101" pitchFamily="49" charset="-122"/>
                <a:cs typeface="Times New Roman" panose="02020603050405020304" pitchFamily="18" charset="0"/>
              </a:rPr>
              <a:t>批量，穿插在分析脚本内，不规范</a:t>
            </a:r>
            <a:endParaRPr lang="en-US" altLang="zh-CN" sz="1600" dirty="0" smtClean="0">
              <a:latin typeface="Times New Roman" panose="02020603050405020304" pitchFamily="18" charset="0"/>
              <a:ea typeface="黑体" panose="02010609060101010101" pitchFamily="49" charset="-122"/>
              <a:cs typeface="Times New Roman" panose="02020603050405020304" pitchFamily="18" charset="0"/>
            </a:endParaRPr>
          </a:p>
          <a:p>
            <a:pPr lvl="1">
              <a:lnSpc>
                <a:spcPct val="150000"/>
              </a:lnSpc>
              <a:buClr>
                <a:schemeClr val="accent1"/>
              </a:buClr>
              <a:buSzPct val="68000"/>
            </a:pPr>
            <a:endParaRPr lang="en-US" altLang="zh-CN" sz="1600" dirty="0" smtClean="0">
              <a:latin typeface="Times New Roman" panose="02020603050405020304" pitchFamily="18" charset="0"/>
              <a:ea typeface="黑体" panose="02010609060101010101" pitchFamily="49" charset="-122"/>
              <a:cs typeface="Times New Roman" panose="02020603050405020304" pitchFamily="18" charset="0"/>
            </a:endParaRPr>
          </a:p>
          <a:p>
            <a:pPr marL="285750" indent="-285750">
              <a:lnSpc>
                <a:spcPct val="150000"/>
              </a:lnSpc>
              <a:buClr>
                <a:schemeClr val="accent1"/>
              </a:buClr>
              <a:buSzPct val="68000"/>
              <a:buFont typeface="Arial" panose="020B0604020202020204" pitchFamily="34" charset="0"/>
              <a:buChar char="•"/>
            </a:pPr>
            <a:r>
              <a:rPr lang="zh-CN" altLang="en-US" sz="1600" dirty="0" smtClean="0">
                <a:latin typeface="Times New Roman" panose="02020603050405020304" pitchFamily="18" charset="0"/>
                <a:ea typeface="黑体" panose="02010609060101010101" pitchFamily="49" charset="-122"/>
                <a:cs typeface="Times New Roman" panose="02020603050405020304" pitchFamily="18" charset="0"/>
              </a:rPr>
              <a:t>最终的定稿图</a:t>
            </a:r>
            <a:endParaRPr lang="en-US" altLang="zh-CN" sz="1600" dirty="0" smtClean="0">
              <a:latin typeface="Times New Roman" panose="02020603050405020304" pitchFamily="18" charset="0"/>
              <a:ea typeface="黑体" panose="02010609060101010101" pitchFamily="49" charset="-122"/>
              <a:cs typeface="Times New Roman" panose="02020603050405020304" pitchFamily="18" charset="0"/>
            </a:endParaRPr>
          </a:p>
          <a:p>
            <a:pPr marL="742950" lvl="1" indent="-285750">
              <a:lnSpc>
                <a:spcPct val="150000"/>
              </a:lnSpc>
              <a:buClr>
                <a:schemeClr val="accent1"/>
              </a:buClr>
              <a:buSzPct val="68000"/>
              <a:buFont typeface="Arial" panose="020B0604020202020204" pitchFamily="34" charset="0"/>
              <a:buChar char="•"/>
            </a:pPr>
            <a:r>
              <a:rPr lang="zh-CN" altLang="en-US" sz="1600" dirty="0" smtClean="0">
                <a:latin typeface="Times New Roman" panose="02020603050405020304" pitchFamily="18" charset="0"/>
                <a:ea typeface="黑体" panose="02010609060101010101" pitchFamily="49" charset="-122"/>
                <a:cs typeface="Times New Roman" panose="02020603050405020304" pitchFamily="18" charset="0"/>
              </a:rPr>
              <a:t>一锤定音，规范，美观，方便快捷的操作</a:t>
            </a:r>
            <a:endParaRPr lang="en-US" altLang="zh-CN" sz="1600" dirty="0">
              <a:latin typeface="Times New Roman" panose="02020603050405020304" pitchFamily="18" charset="0"/>
              <a:ea typeface="黑体" panose="02010609060101010101" pitchFamily="49" charset="-122"/>
              <a:cs typeface="Times New Roman" panose="02020603050405020304" pitchFamily="18" charset="0"/>
            </a:endParaRPr>
          </a:p>
          <a:p>
            <a:pPr lvl="1">
              <a:lnSpc>
                <a:spcPct val="150000"/>
              </a:lnSpc>
              <a:buClr>
                <a:schemeClr val="accent1"/>
              </a:buClr>
              <a:buSzPct val="68000"/>
            </a:pPr>
            <a:endParaRPr lang="en-US" altLang="zh-CN" sz="1600" dirty="0" smtClean="0">
              <a:latin typeface="Times New Roman" panose="02020603050405020304" pitchFamily="18" charset="0"/>
              <a:ea typeface="黑体" panose="02010609060101010101" pitchFamily="49" charset="-122"/>
              <a:cs typeface="Times New Roman" panose="02020603050405020304" pitchFamily="18" charset="0"/>
            </a:endParaRPr>
          </a:p>
          <a:p>
            <a:pPr marL="742950" lvl="1" indent="-285750">
              <a:lnSpc>
                <a:spcPct val="150000"/>
              </a:lnSpc>
              <a:buClr>
                <a:schemeClr val="accent1"/>
              </a:buClr>
              <a:buSzPct val="68000"/>
              <a:buFont typeface="Arial" panose="020B0604020202020204" pitchFamily="34" charset="0"/>
              <a:buChar char="•"/>
            </a:pPr>
            <a:endParaRPr lang="en-US" altLang="zh-CN" sz="1600" dirty="0">
              <a:latin typeface="Times New Roman" panose="02020603050405020304" pitchFamily="18" charset="0"/>
              <a:ea typeface="黑体" panose="02010609060101010101" pitchFamily="49" charset="-122"/>
              <a:cs typeface="Times New Roman" panose="02020603050405020304" pitchFamily="18" charset="0"/>
            </a:endParaRPr>
          </a:p>
          <a:p>
            <a:pPr marL="742950" lvl="1" indent="-285750">
              <a:lnSpc>
                <a:spcPct val="150000"/>
              </a:lnSpc>
              <a:buClr>
                <a:schemeClr val="accent1"/>
              </a:buClr>
              <a:buSzPct val="68000"/>
              <a:buFont typeface="Arial" panose="020B0604020202020204" pitchFamily="34" charset="0"/>
              <a:buChar char="•"/>
            </a:pPr>
            <a:endParaRPr lang="en-US" altLang="zh-CN" sz="1600" dirty="0" smtClean="0">
              <a:latin typeface="Times New Roman" panose="02020603050405020304" pitchFamily="18" charset="0"/>
              <a:ea typeface="黑体" panose="02010609060101010101" pitchFamily="49" charset="-122"/>
              <a:cs typeface="Times New Roman" panose="02020603050405020304" pitchFamily="18" charset="0"/>
            </a:endParaRPr>
          </a:p>
          <a:p>
            <a:pPr marL="742950" lvl="1" indent="-285750">
              <a:lnSpc>
                <a:spcPct val="150000"/>
              </a:lnSpc>
              <a:buClr>
                <a:schemeClr val="accent1"/>
              </a:buClr>
              <a:buSzPct val="68000"/>
              <a:buFont typeface="Arial" panose="020B0604020202020204" pitchFamily="34" charset="0"/>
              <a:buChar char="•"/>
            </a:pPr>
            <a:endParaRPr lang="en-US" altLang="zh-CN" sz="1600" dirty="0">
              <a:latin typeface="Times New Roman" panose="02020603050405020304" pitchFamily="18" charset="0"/>
              <a:ea typeface="黑体" panose="02010609060101010101" pitchFamily="49" charset="-122"/>
              <a:cs typeface="Times New Roman" panose="02020603050405020304" pitchFamily="18" charset="0"/>
            </a:endParaRPr>
          </a:p>
          <a:p>
            <a:pPr marL="742950" lvl="1" indent="-285750">
              <a:lnSpc>
                <a:spcPct val="150000"/>
              </a:lnSpc>
              <a:buClr>
                <a:schemeClr val="accent1"/>
              </a:buClr>
              <a:buSzPct val="68000"/>
              <a:buFont typeface="Arial" panose="020B0604020202020204" pitchFamily="34" charset="0"/>
              <a:buChar char="•"/>
            </a:pPr>
            <a:endParaRPr lang="en-US" altLang="zh-CN" sz="1600" dirty="0">
              <a:latin typeface="Times New Roman" panose="02020603050405020304" pitchFamily="18" charset="0"/>
              <a:ea typeface="黑体" panose="02010609060101010101" pitchFamily="49" charset="-122"/>
              <a:cs typeface="Times New Roman" panose="02020603050405020304" pitchFamily="18" charset="0"/>
            </a:endParaRPr>
          </a:p>
          <a:p>
            <a:pPr marL="285750" indent="-285750">
              <a:lnSpc>
                <a:spcPct val="150000"/>
              </a:lnSpc>
              <a:buClr>
                <a:schemeClr val="accent1"/>
              </a:buClr>
              <a:buSzPct val="68000"/>
              <a:buFont typeface="Arial" panose="020B0604020202020204" pitchFamily="34" charset="0"/>
              <a:buChar char="•"/>
            </a:pPr>
            <a:endParaRPr lang="en-US" altLang="zh-CN" sz="1600" b="1" dirty="0" smtClean="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3" name="矩形 12"/>
          <p:cNvSpPr/>
          <p:nvPr/>
        </p:nvSpPr>
        <p:spPr>
          <a:xfrm>
            <a:off x="6642120" y="1717826"/>
            <a:ext cx="4749636" cy="4939814"/>
          </a:xfrm>
          <a:prstGeom prst="rect">
            <a:avLst/>
          </a:prstGeom>
        </p:spPr>
        <p:txBody>
          <a:bodyPr wrap="square">
            <a:spAutoFit/>
          </a:bodyPr>
          <a:lstStyle/>
          <a:p>
            <a:pPr>
              <a:lnSpc>
                <a:spcPct val="150000"/>
              </a:lnSpc>
              <a:buClr>
                <a:schemeClr val="accent1"/>
              </a:buClr>
              <a:buSzPct val="68000"/>
              <a:buFont typeface="Wingdings 3" panose="05040102010807070707" pitchFamily="18" charset="2"/>
              <a:buNone/>
            </a:pPr>
            <a:r>
              <a:rPr lang="zh-CN" altLang="en-US" b="1" dirty="0" smtClean="0">
                <a:latin typeface="Times New Roman" panose="02020603050405020304" pitchFamily="18" charset="0"/>
                <a:ea typeface="黑体" panose="02010609060101010101" pitchFamily="49" charset="-122"/>
                <a:cs typeface="Times New Roman" panose="02020603050405020304" pitchFamily="18" charset="0"/>
              </a:rPr>
              <a:t>二、：分析结果图</a:t>
            </a:r>
            <a:r>
              <a:rPr lang="en-US" altLang="zh-CN" b="1" dirty="0" smtClean="0">
                <a:latin typeface="Times New Roman" panose="02020603050405020304" pitchFamily="18" charset="0"/>
                <a:ea typeface="黑体" panose="02010609060101010101" pitchFamily="49" charset="-122"/>
                <a:cs typeface="Times New Roman" panose="02020603050405020304" pitchFamily="18" charset="0"/>
              </a:rPr>
              <a:t> vs </a:t>
            </a:r>
            <a:r>
              <a:rPr lang="zh-CN" altLang="en-US" b="1" dirty="0" smtClean="0">
                <a:latin typeface="Times New Roman" panose="02020603050405020304" pitchFamily="18" charset="0"/>
                <a:ea typeface="黑体" panose="02010609060101010101" pitchFamily="49" charset="-122"/>
                <a:cs typeface="Times New Roman" panose="02020603050405020304" pitchFamily="18" charset="0"/>
              </a:rPr>
              <a:t>展示用图（表）</a:t>
            </a:r>
            <a:endParaRPr lang="en-US" altLang="zh-CN" b="1" dirty="0">
              <a:latin typeface="Times New Roman" panose="02020603050405020304" pitchFamily="18" charset="0"/>
              <a:ea typeface="黑体" panose="02010609060101010101" pitchFamily="49" charset="-122"/>
              <a:cs typeface="Times New Roman" panose="02020603050405020304" pitchFamily="18" charset="0"/>
            </a:endParaRPr>
          </a:p>
          <a:p>
            <a:pPr>
              <a:lnSpc>
                <a:spcPct val="150000"/>
              </a:lnSpc>
              <a:buClr>
                <a:schemeClr val="accent1"/>
              </a:buClr>
              <a:buSzPct val="68000"/>
              <a:buFont typeface="Wingdings 3" panose="05040102010807070707" pitchFamily="18" charset="2"/>
              <a:buNone/>
            </a:pPr>
            <a:endParaRPr lang="en-US" altLang="zh-CN" sz="1600" dirty="0">
              <a:latin typeface="Times New Roman" panose="02020603050405020304" pitchFamily="18" charset="0"/>
              <a:ea typeface="黑体" panose="02010609060101010101" pitchFamily="49" charset="-122"/>
              <a:cs typeface="Times New Roman" panose="02020603050405020304" pitchFamily="18" charset="0"/>
            </a:endParaRPr>
          </a:p>
          <a:p>
            <a:pPr marL="285750" indent="-285750">
              <a:lnSpc>
                <a:spcPct val="150000"/>
              </a:lnSpc>
              <a:buClr>
                <a:schemeClr val="accent1"/>
              </a:buClr>
              <a:buSzPct val="68000"/>
              <a:buFont typeface="Arial" panose="020B0604020202020204" pitchFamily="34" charset="0"/>
              <a:buChar char="•"/>
            </a:pPr>
            <a:r>
              <a:rPr lang="zh-CN" altLang="en-US" sz="1600" dirty="0">
                <a:latin typeface="Times New Roman" panose="02020603050405020304" pitchFamily="18" charset="0"/>
                <a:ea typeface="黑体" panose="02010609060101010101" pitchFamily="49" charset="-122"/>
                <a:cs typeface="Times New Roman" panose="02020603050405020304" pitchFamily="18" charset="0"/>
              </a:rPr>
              <a:t>先</a:t>
            </a:r>
            <a:r>
              <a:rPr lang="zh-CN" altLang="en-US" sz="1600" dirty="0" smtClean="0">
                <a:latin typeface="Times New Roman" panose="02020603050405020304" pitchFamily="18" charset="0"/>
                <a:ea typeface="黑体" panose="02010609060101010101" pitchFamily="49" charset="-122"/>
                <a:cs typeface="Times New Roman" panose="02020603050405020304" pitchFamily="18" charset="0"/>
              </a:rPr>
              <a:t>有分析，最后结果一并出图</a:t>
            </a:r>
            <a:endParaRPr lang="en-US" altLang="zh-CN" sz="1600" dirty="0" smtClean="0">
              <a:latin typeface="Times New Roman" panose="02020603050405020304" pitchFamily="18" charset="0"/>
              <a:ea typeface="黑体" panose="02010609060101010101" pitchFamily="49" charset="-122"/>
              <a:cs typeface="Times New Roman" panose="02020603050405020304" pitchFamily="18" charset="0"/>
            </a:endParaRPr>
          </a:p>
          <a:p>
            <a:pPr lvl="1">
              <a:lnSpc>
                <a:spcPct val="150000"/>
              </a:lnSpc>
              <a:buClr>
                <a:schemeClr val="accent1"/>
              </a:buClr>
              <a:buSzPct val="68000"/>
            </a:pPr>
            <a:endParaRPr lang="en-US" altLang="zh-CN" sz="1600" dirty="0" smtClean="0">
              <a:latin typeface="Times New Roman" panose="02020603050405020304" pitchFamily="18" charset="0"/>
              <a:ea typeface="黑体" panose="02010609060101010101" pitchFamily="49" charset="-122"/>
              <a:cs typeface="Times New Roman" panose="02020603050405020304" pitchFamily="18" charset="0"/>
            </a:endParaRPr>
          </a:p>
          <a:p>
            <a:pPr lvl="1">
              <a:lnSpc>
                <a:spcPct val="150000"/>
              </a:lnSpc>
              <a:buClr>
                <a:schemeClr val="accent1"/>
              </a:buClr>
              <a:buSzPct val="68000"/>
            </a:pPr>
            <a:endParaRPr lang="en-US" altLang="zh-CN" sz="1600" dirty="0" smtClean="0">
              <a:latin typeface="Times New Roman" panose="02020603050405020304" pitchFamily="18" charset="0"/>
              <a:ea typeface="黑体" panose="02010609060101010101" pitchFamily="49" charset="-122"/>
              <a:cs typeface="Times New Roman" panose="02020603050405020304" pitchFamily="18" charset="0"/>
            </a:endParaRPr>
          </a:p>
          <a:p>
            <a:pPr lvl="1">
              <a:lnSpc>
                <a:spcPct val="150000"/>
              </a:lnSpc>
              <a:buClr>
                <a:schemeClr val="accent1"/>
              </a:buClr>
              <a:buSzPct val="68000"/>
            </a:pPr>
            <a:endParaRPr lang="en-US" altLang="zh-CN" sz="1600" dirty="0" smtClean="0">
              <a:latin typeface="Times New Roman" panose="02020603050405020304" pitchFamily="18" charset="0"/>
              <a:ea typeface="黑体" panose="02010609060101010101" pitchFamily="49" charset="-122"/>
              <a:cs typeface="Times New Roman" panose="02020603050405020304" pitchFamily="18" charset="0"/>
            </a:endParaRPr>
          </a:p>
          <a:p>
            <a:pPr marL="285750" indent="-285750">
              <a:lnSpc>
                <a:spcPct val="150000"/>
              </a:lnSpc>
              <a:buClr>
                <a:schemeClr val="accent1"/>
              </a:buClr>
              <a:buSzPct val="68000"/>
              <a:buFont typeface="Arial" panose="020B0604020202020204" pitchFamily="34" charset="0"/>
              <a:buChar char="•"/>
            </a:pPr>
            <a:r>
              <a:rPr lang="zh-CN" altLang="en-US" sz="1600" dirty="0" smtClean="0">
                <a:latin typeface="Times New Roman" panose="02020603050405020304" pitchFamily="18" charset="0"/>
                <a:ea typeface="黑体" panose="02010609060101010101" pitchFamily="49" charset="-122"/>
                <a:cs typeface="Times New Roman" panose="02020603050405020304" pitchFamily="18" charset="0"/>
              </a:rPr>
              <a:t>展示用图，美观，能够包涵大量信息内容</a:t>
            </a:r>
            <a:endParaRPr lang="en-US" altLang="zh-CN" sz="1600" dirty="0" smtClean="0">
              <a:latin typeface="Times New Roman" panose="02020603050405020304" pitchFamily="18" charset="0"/>
              <a:ea typeface="黑体" panose="02010609060101010101" pitchFamily="49" charset="-122"/>
              <a:cs typeface="Times New Roman" panose="02020603050405020304" pitchFamily="18" charset="0"/>
            </a:endParaRPr>
          </a:p>
          <a:p>
            <a:pPr lvl="1">
              <a:lnSpc>
                <a:spcPct val="150000"/>
              </a:lnSpc>
              <a:buClr>
                <a:schemeClr val="accent1"/>
              </a:buClr>
              <a:buSzPct val="68000"/>
            </a:pPr>
            <a:endParaRPr lang="en-US" altLang="zh-CN" sz="1600" dirty="0" smtClean="0">
              <a:latin typeface="Times New Roman" panose="02020603050405020304" pitchFamily="18" charset="0"/>
              <a:ea typeface="黑体" panose="02010609060101010101" pitchFamily="49" charset="-122"/>
              <a:cs typeface="Times New Roman" panose="02020603050405020304" pitchFamily="18" charset="0"/>
            </a:endParaRPr>
          </a:p>
          <a:p>
            <a:pPr marL="742950" lvl="1" indent="-285750">
              <a:lnSpc>
                <a:spcPct val="150000"/>
              </a:lnSpc>
              <a:buClr>
                <a:schemeClr val="accent1"/>
              </a:buClr>
              <a:buSzPct val="68000"/>
              <a:buFont typeface="Arial" panose="020B0604020202020204" pitchFamily="34" charset="0"/>
              <a:buChar char="•"/>
            </a:pPr>
            <a:endParaRPr lang="en-US" altLang="zh-CN" sz="1600" dirty="0">
              <a:latin typeface="Times New Roman" panose="02020603050405020304" pitchFamily="18" charset="0"/>
              <a:ea typeface="黑体" panose="02010609060101010101" pitchFamily="49" charset="-122"/>
              <a:cs typeface="Times New Roman" panose="02020603050405020304" pitchFamily="18" charset="0"/>
            </a:endParaRPr>
          </a:p>
          <a:p>
            <a:pPr marL="742950" lvl="1" indent="-285750">
              <a:lnSpc>
                <a:spcPct val="150000"/>
              </a:lnSpc>
              <a:buClr>
                <a:schemeClr val="accent1"/>
              </a:buClr>
              <a:buSzPct val="68000"/>
              <a:buFont typeface="Arial" panose="020B0604020202020204" pitchFamily="34" charset="0"/>
              <a:buChar char="•"/>
            </a:pPr>
            <a:endParaRPr lang="en-US" altLang="zh-CN" sz="1600" dirty="0" smtClean="0">
              <a:latin typeface="Times New Roman" panose="02020603050405020304" pitchFamily="18" charset="0"/>
              <a:ea typeface="黑体" panose="02010609060101010101" pitchFamily="49" charset="-122"/>
              <a:cs typeface="Times New Roman" panose="02020603050405020304" pitchFamily="18" charset="0"/>
            </a:endParaRPr>
          </a:p>
          <a:p>
            <a:pPr marL="742950" lvl="1" indent="-285750">
              <a:lnSpc>
                <a:spcPct val="150000"/>
              </a:lnSpc>
              <a:buClr>
                <a:schemeClr val="accent1"/>
              </a:buClr>
              <a:buSzPct val="68000"/>
              <a:buFont typeface="Arial" panose="020B0604020202020204" pitchFamily="34" charset="0"/>
              <a:buChar char="•"/>
            </a:pPr>
            <a:endParaRPr lang="en-US" altLang="zh-CN" sz="1600" dirty="0">
              <a:latin typeface="Times New Roman" panose="02020603050405020304" pitchFamily="18" charset="0"/>
              <a:ea typeface="黑体" panose="02010609060101010101" pitchFamily="49" charset="-122"/>
              <a:cs typeface="Times New Roman" panose="02020603050405020304" pitchFamily="18" charset="0"/>
            </a:endParaRPr>
          </a:p>
          <a:p>
            <a:pPr marL="742950" lvl="1" indent="-285750">
              <a:lnSpc>
                <a:spcPct val="150000"/>
              </a:lnSpc>
              <a:buClr>
                <a:schemeClr val="accent1"/>
              </a:buClr>
              <a:buSzPct val="68000"/>
              <a:buFont typeface="Arial" panose="020B0604020202020204" pitchFamily="34" charset="0"/>
              <a:buChar char="•"/>
            </a:pPr>
            <a:endParaRPr lang="en-US" altLang="zh-CN" sz="1600" dirty="0">
              <a:latin typeface="Times New Roman" panose="02020603050405020304" pitchFamily="18" charset="0"/>
              <a:ea typeface="黑体" panose="02010609060101010101" pitchFamily="49" charset="-122"/>
              <a:cs typeface="Times New Roman" panose="02020603050405020304" pitchFamily="18" charset="0"/>
            </a:endParaRPr>
          </a:p>
          <a:p>
            <a:pPr marL="285750" indent="-285750">
              <a:lnSpc>
                <a:spcPct val="150000"/>
              </a:lnSpc>
              <a:buClr>
                <a:schemeClr val="accent1"/>
              </a:buClr>
              <a:buSzPct val="68000"/>
              <a:buFont typeface="Arial" panose="020B0604020202020204" pitchFamily="34" charset="0"/>
              <a:buChar char="•"/>
            </a:pPr>
            <a:endParaRPr lang="en-US" altLang="zh-CN" sz="1600" b="1" dirty="0" smtClean="0">
              <a:latin typeface="Times New Roman" panose="02020603050405020304" pitchFamily="18" charset="0"/>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72297803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表格 7"/>
          <p:cNvGraphicFramePr>
            <a:graphicFrameLocks noGrp="1"/>
          </p:cNvGraphicFramePr>
          <p:nvPr>
            <p:extLst>
              <p:ext uri="{D42A27DB-BD31-4B8C-83A1-F6EECF244321}">
                <p14:modId xmlns:p14="http://schemas.microsoft.com/office/powerpoint/2010/main" val="2616304849"/>
              </p:ext>
            </p:extLst>
          </p:nvPr>
        </p:nvGraphicFramePr>
        <p:xfrm>
          <a:off x="1287143" y="1566385"/>
          <a:ext cx="7787957" cy="1085850"/>
        </p:xfrm>
        <a:graphic>
          <a:graphicData uri="http://schemas.openxmlformats.org/drawingml/2006/table">
            <a:tbl>
              <a:tblPr firstRow="1" firstCol="1" bandRow="1"/>
              <a:tblGrid>
                <a:gridCol w="1329560">
                  <a:extLst>
                    <a:ext uri="{9D8B030D-6E8A-4147-A177-3AD203B41FA5}">
                      <a16:colId xmlns:a16="http://schemas.microsoft.com/office/drawing/2014/main" val="2215618315"/>
                    </a:ext>
                  </a:extLst>
                </a:gridCol>
                <a:gridCol w="2169676">
                  <a:extLst>
                    <a:ext uri="{9D8B030D-6E8A-4147-A177-3AD203B41FA5}">
                      <a16:colId xmlns:a16="http://schemas.microsoft.com/office/drawing/2014/main" val="170451716"/>
                    </a:ext>
                  </a:extLst>
                </a:gridCol>
                <a:gridCol w="4288721">
                  <a:extLst>
                    <a:ext uri="{9D8B030D-6E8A-4147-A177-3AD203B41FA5}">
                      <a16:colId xmlns:a16="http://schemas.microsoft.com/office/drawing/2014/main" val="3824866655"/>
                    </a:ext>
                  </a:extLst>
                </a:gridCol>
              </a:tblGrid>
              <a:tr h="180975">
                <a:tc>
                  <a:txBody>
                    <a:bodyPr/>
                    <a:lstStyle/>
                    <a:p>
                      <a:pPr algn="l">
                        <a:spcAft>
                          <a:spcPts val="0"/>
                        </a:spcAft>
                      </a:pPr>
                      <a:r>
                        <a:rPr lang="zh-CN" sz="1100" kern="0">
                          <a:solidFill>
                            <a:srgbClr val="000000"/>
                          </a:solidFill>
                          <a:effectLst/>
                          <a:latin typeface="等线" panose="02010600030101010101" pitchFamily="2" charset="-122"/>
                          <a:ea typeface="等线" panose="02010600030101010101" pitchFamily="2" charset="-122"/>
                          <a:cs typeface="宋体" panose="02010600030101010101" pitchFamily="2" charset="-122"/>
                        </a:rPr>
                        <a:t>名称</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1100" kern="0">
                          <a:solidFill>
                            <a:srgbClr val="000000"/>
                          </a:solidFill>
                          <a:effectLst/>
                          <a:latin typeface="等线" panose="02010600030101010101" pitchFamily="2" charset="-122"/>
                          <a:ea typeface="等线" panose="02010600030101010101" pitchFamily="2" charset="-122"/>
                          <a:cs typeface="宋体" panose="02010600030101010101" pitchFamily="2" charset="-122"/>
                        </a:rPr>
                        <a:t>描述</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1100" kern="0">
                          <a:solidFill>
                            <a:srgbClr val="000000"/>
                          </a:solidFill>
                          <a:effectLst/>
                          <a:latin typeface="等线" panose="02010600030101010101" pitchFamily="2" charset="-122"/>
                          <a:ea typeface="等线" panose="02010600030101010101" pitchFamily="2" charset="-122"/>
                          <a:cs typeface="宋体" panose="02010600030101010101" pitchFamily="2" charset="-122"/>
                        </a:rPr>
                        <a:t>备注</a:t>
                      </a:r>
                      <a:r>
                        <a:rPr lang="en-US" sz="1100" kern="0">
                          <a:solidFill>
                            <a:srgbClr val="000000"/>
                          </a:solidFill>
                          <a:effectLst/>
                          <a:latin typeface="等线" panose="02010600030101010101" pitchFamily="2" charset="-122"/>
                          <a:ea typeface="等线" panose="02010600030101010101" pitchFamily="2" charset="-122"/>
                          <a:cs typeface="宋体" panose="02010600030101010101" pitchFamily="2" charset="-122"/>
                        </a:rPr>
                        <a:t>(</a:t>
                      </a:r>
                      <a:r>
                        <a:rPr lang="zh-CN" sz="1100" kern="0">
                          <a:solidFill>
                            <a:srgbClr val="000000"/>
                          </a:solidFill>
                          <a:effectLst/>
                          <a:latin typeface="等线" panose="02010600030101010101" pitchFamily="2" charset="-122"/>
                          <a:ea typeface="等线" panose="02010600030101010101" pitchFamily="2" charset="-122"/>
                          <a:cs typeface="宋体" panose="02010600030101010101" pitchFamily="2" charset="-122"/>
                        </a:rPr>
                        <a:t>应用方向</a:t>
                      </a:r>
                      <a:r>
                        <a:rPr lang="en-US" sz="1100" kern="0">
                          <a:solidFill>
                            <a:srgbClr val="000000"/>
                          </a:solidFill>
                          <a:effectLst/>
                          <a:latin typeface="等线" panose="02010600030101010101" pitchFamily="2" charset="-122"/>
                          <a:ea typeface="等线" panose="02010600030101010101" pitchFamily="2" charset="-122"/>
                          <a:cs typeface="宋体" panose="02010600030101010101" pitchFamily="2" charset="-122"/>
                        </a:rPr>
                        <a:t>)</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30254940"/>
                  </a:ext>
                </a:extLst>
              </a:tr>
              <a:tr h="180975">
                <a:tc>
                  <a:txBody>
                    <a:bodyPr/>
                    <a:lstStyle/>
                    <a:p>
                      <a:pPr algn="l">
                        <a:spcAft>
                          <a:spcPts val="0"/>
                        </a:spcAft>
                      </a:pPr>
                      <a:r>
                        <a:rPr lang="en-US" sz="1100" kern="0">
                          <a:solidFill>
                            <a:srgbClr val="000000"/>
                          </a:solidFill>
                          <a:effectLst/>
                          <a:latin typeface="等线" panose="02010600030101010101" pitchFamily="2" charset="-122"/>
                          <a:ea typeface="等线" panose="02010600030101010101" pitchFamily="2" charset="-122"/>
                          <a:cs typeface="宋体" panose="02010600030101010101" pitchFamily="2" charset="-122"/>
                        </a:rPr>
                        <a:t>SPSS</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algn="l">
                        <a:spcAft>
                          <a:spcPts val="0"/>
                        </a:spcAft>
                      </a:pPr>
                      <a:r>
                        <a:rPr lang="zh-CN" sz="1100" kern="0">
                          <a:solidFill>
                            <a:srgbClr val="000000"/>
                          </a:solidFill>
                          <a:effectLst/>
                          <a:latin typeface="等线" panose="02010600030101010101" pitchFamily="2" charset="-122"/>
                          <a:ea typeface="等线" panose="02010600030101010101" pitchFamily="2" charset="-122"/>
                          <a:cs typeface="宋体" panose="02010600030101010101" pitchFamily="2" charset="-122"/>
                        </a:rPr>
                        <a:t>社会科学统计软件包</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algn="l">
                        <a:spcAft>
                          <a:spcPts val="0"/>
                        </a:spcAft>
                      </a:pPr>
                      <a:r>
                        <a:rPr lang="zh-CN" sz="1100" kern="0">
                          <a:solidFill>
                            <a:srgbClr val="000000"/>
                          </a:solidFill>
                          <a:effectLst/>
                          <a:latin typeface="等线" panose="02010600030101010101" pitchFamily="2" charset="-122"/>
                          <a:ea typeface="等线" panose="02010600030101010101" pitchFamily="2" charset="-122"/>
                          <a:cs typeface="宋体" panose="02010600030101010101" pitchFamily="2" charset="-122"/>
                        </a:rPr>
                        <a:t>综合类分析工具，结果附图</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b">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22966503"/>
                  </a:ext>
                </a:extLst>
              </a:tr>
              <a:tr h="180975">
                <a:tc>
                  <a:txBody>
                    <a:bodyPr/>
                    <a:lstStyle/>
                    <a:p>
                      <a:pPr algn="l">
                        <a:spcAft>
                          <a:spcPts val="0"/>
                        </a:spcAft>
                      </a:pPr>
                      <a:r>
                        <a:rPr lang="en-US" sz="1100" kern="0">
                          <a:solidFill>
                            <a:srgbClr val="000000"/>
                          </a:solidFill>
                          <a:effectLst/>
                          <a:latin typeface="等线" panose="02010600030101010101" pitchFamily="2" charset="-122"/>
                          <a:ea typeface="等线" panose="02010600030101010101" pitchFamily="2" charset="-122"/>
                          <a:cs typeface="宋体" panose="02010600030101010101" pitchFamily="2" charset="-122"/>
                        </a:rPr>
                        <a:t>SAS</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b">
                    <a:lnL>
                      <a:noFill/>
                    </a:lnL>
                    <a:lnR>
                      <a:noFill/>
                    </a:lnR>
                    <a:lnT>
                      <a:noFill/>
                    </a:lnT>
                    <a:lnB>
                      <a:noFill/>
                    </a:lnB>
                  </a:tcPr>
                </a:tc>
                <a:tc>
                  <a:txBody>
                    <a:bodyPr/>
                    <a:lstStyle/>
                    <a:p>
                      <a:pPr algn="l">
                        <a:spcAft>
                          <a:spcPts val="0"/>
                        </a:spcAft>
                      </a:pPr>
                      <a:r>
                        <a:rPr lang="zh-CN" sz="1100" kern="0">
                          <a:solidFill>
                            <a:srgbClr val="000000"/>
                          </a:solidFill>
                          <a:effectLst/>
                          <a:latin typeface="等线" panose="02010600030101010101" pitchFamily="2" charset="-122"/>
                          <a:ea typeface="等线" panose="02010600030101010101" pitchFamily="2" charset="-122"/>
                          <a:cs typeface="宋体" panose="02010600030101010101" pitchFamily="2" charset="-122"/>
                        </a:rPr>
                        <a:t>统计分析软件</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b">
                    <a:lnL>
                      <a:noFill/>
                    </a:lnL>
                    <a:lnR>
                      <a:noFill/>
                    </a:lnR>
                    <a:lnT>
                      <a:noFill/>
                    </a:lnT>
                    <a:lnB>
                      <a:noFill/>
                    </a:lnB>
                  </a:tcPr>
                </a:tc>
                <a:tc>
                  <a:txBody>
                    <a:bodyPr/>
                    <a:lstStyle/>
                    <a:p>
                      <a:pPr algn="l">
                        <a:spcAft>
                          <a:spcPts val="0"/>
                        </a:spcAft>
                      </a:pPr>
                      <a:r>
                        <a:rPr lang="zh-CN" sz="1100" kern="0">
                          <a:solidFill>
                            <a:srgbClr val="000000"/>
                          </a:solidFill>
                          <a:effectLst/>
                          <a:latin typeface="等线" panose="02010600030101010101" pitchFamily="2" charset="-122"/>
                          <a:ea typeface="等线" panose="02010600030101010101" pitchFamily="2" charset="-122"/>
                          <a:cs typeface="宋体" panose="02010600030101010101" pitchFamily="2" charset="-122"/>
                        </a:rPr>
                        <a:t>综合类分析工具，结果附图</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b">
                    <a:lnL>
                      <a:noFill/>
                    </a:lnL>
                    <a:lnR>
                      <a:noFill/>
                    </a:lnR>
                    <a:lnT>
                      <a:noFill/>
                    </a:lnT>
                    <a:lnB>
                      <a:noFill/>
                    </a:lnB>
                  </a:tcPr>
                </a:tc>
                <a:extLst>
                  <a:ext uri="{0D108BD9-81ED-4DB2-BD59-A6C34878D82A}">
                    <a16:rowId xmlns:a16="http://schemas.microsoft.com/office/drawing/2014/main" val="4122734435"/>
                  </a:ext>
                </a:extLst>
              </a:tr>
              <a:tr h="180975">
                <a:tc>
                  <a:txBody>
                    <a:bodyPr/>
                    <a:lstStyle/>
                    <a:p>
                      <a:pPr algn="l">
                        <a:spcAft>
                          <a:spcPts val="0"/>
                        </a:spcAft>
                      </a:pPr>
                      <a:r>
                        <a:rPr lang="en-US" sz="1100" kern="0">
                          <a:solidFill>
                            <a:srgbClr val="000000"/>
                          </a:solidFill>
                          <a:effectLst/>
                          <a:latin typeface="等线" panose="02010600030101010101" pitchFamily="2" charset="-122"/>
                          <a:ea typeface="等线" panose="02010600030101010101" pitchFamily="2" charset="-122"/>
                          <a:cs typeface="宋体" panose="02010600030101010101" pitchFamily="2" charset="-122"/>
                        </a:rPr>
                        <a:t>origin</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b">
                    <a:lnL>
                      <a:noFill/>
                    </a:lnL>
                    <a:lnR>
                      <a:noFill/>
                    </a:lnR>
                    <a:lnT>
                      <a:noFill/>
                    </a:lnT>
                    <a:lnB>
                      <a:noFill/>
                    </a:lnB>
                  </a:tcPr>
                </a:tc>
                <a:tc>
                  <a:txBody>
                    <a:bodyPr/>
                    <a:lstStyle/>
                    <a:p>
                      <a:pPr algn="l">
                        <a:spcAft>
                          <a:spcPts val="0"/>
                        </a:spcAft>
                      </a:pPr>
                      <a:r>
                        <a:rPr lang="zh-CN" sz="1100" kern="0">
                          <a:solidFill>
                            <a:srgbClr val="000000"/>
                          </a:solidFill>
                          <a:effectLst/>
                          <a:latin typeface="等线" panose="02010600030101010101" pitchFamily="2" charset="-122"/>
                          <a:ea typeface="等线" panose="02010600030101010101" pitchFamily="2" charset="-122"/>
                          <a:cs typeface="宋体" panose="02010600030101010101" pitchFamily="2" charset="-122"/>
                        </a:rPr>
                        <a:t>函数绘图软件</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b">
                    <a:lnL>
                      <a:noFill/>
                    </a:lnL>
                    <a:lnR>
                      <a:noFill/>
                    </a:lnR>
                    <a:lnT>
                      <a:noFill/>
                    </a:lnT>
                    <a:lnB>
                      <a:noFill/>
                    </a:lnB>
                  </a:tcPr>
                </a:tc>
                <a:tc>
                  <a:txBody>
                    <a:bodyPr/>
                    <a:lstStyle/>
                    <a:p>
                      <a:pPr algn="l">
                        <a:spcAft>
                          <a:spcPts val="0"/>
                        </a:spcAft>
                      </a:pPr>
                      <a:r>
                        <a:rPr lang="zh-CN" sz="1100" kern="0">
                          <a:solidFill>
                            <a:srgbClr val="000000"/>
                          </a:solidFill>
                          <a:effectLst/>
                          <a:latin typeface="等线" panose="02010600030101010101" pitchFamily="2" charset="-122"/>
                          <a:ea typeface="等线" panose="02010600030101010101" pitchFamily="2" charset="-122"/>
                          <a:cs typeface="宋体" panose="02010600030101010101" pitchFamily="2" charset="-122"/>
                        </a:rPr>
                        <a:t>专用的绘图软件</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b">
                    <a:lnL>
                      <a:noFill/>
                    </a:lnL>
                    <a:lnR>
                      <a:noFill/>
                    </a:lnR>
                    <a:lnT>
                      <a:noFill/>
                    </a:lnT>
                    <a:lnB>
                      <a:noFill/>
                    </a:lnB>
                  </a:tcPr>
                </a:tc>
                <a:extLst>
                  <a:ext uri="{0D108BD9-81ED-4DB2-BD59-A6C34878D82A}">
                    <a16:rowId xmlns:a16="http://schemas.microsoft.com/office/drawing/2014/main" val="1364044796"/>
                  </a:ext>
                </a:extLst>
              </a:tr>
              <a:tr h="180975">
                <a:tc>
                  <a:txBody>
                    <a:bodyPr/>
                    <a:lstStyle/>
                    <a:p>
                      <a:pPr algn="l">
                        <a:spcAft>
                          <a:spcPts val="0"/>
                        </a:spcAft>
                      </a:pPr>
                      <a:r>
                        <a:rPr lang="en-US" sz="1100" kern="0">
                          <a:solidFill>
                            <a:srgbClr val="000000"/>
                          </a:solidFill>
                          <a:effectLst/>
                          <a:latin typeface="等线" panose="02010600030101010101" pitchFamily="2" charset="-122"/>
                          <a:ea typeface="等线" panose="02010600030101010101" pitchFamily="2" charset="-122"/>
                          <a:cs typeface="宋体" panose="02010600030101010101" pitchFamily="2" charset="-122"/>
                        </a:rPr>
                        <a:t>Cytoscape</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b">
                    <a:lnL>
                      <a:noFill/>
                    </a:lnL>
                    <a:lnR>
                      <a:noFill/>
                    </a:lnR>
                    <a:lnT>
                      <a:noFill/>
                    </a:lnT>
                    <a:lnB>
                      <a:noFill/>
                    </a:lnB>
                  </a:tcPr>
                </a:tc>
                <a:tc>
                  <a:txBody>
                    <a:bodyPr/>
                    <a:lstStyle/>
                    <a:p>
                      <a:pPr algn="l">
                        <a:spcAft>
                          <a:spcPts val="0"/>
                        </a:spcAft>
                      </a:pPr>
                      <a:r>
                        <a:rPr lang="zh-CN" sz="1100" kern="0">
                          <a:solidFill>
                            <a:srgbClr val="000000"/>
                          </a:solidFill>
                          <a:effectLst/>
                          <a:latin typeface="等线" panose="02010600030101010101" pitchFamily="2" charset="-122"/>
                          <a:ea typeface="等线" panose="02010600030101010101" pitchFamily="2" charset="-122"/>
                          <a:cs typeface="宋体" panose="02010600030101010101" pitchFamily="2" charset="-122"/>
                        </a:rPr>
                        <a:t>网络可视化</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b">
                    <a:lnL>
                      <a:noFill/>
                    </a:lnL>
                    <a:lnR>
                      <a:noFill/>
                    </a:lnR>
                    <a:lnT>
                      <a:noFill/>
                    </a:lnT>
                    <a:lnB>
                      <a:noFill/>
                    </a:lnB>
                  </a:tcPr>
                </a:tc>
                <a:tc>
                  <a:txBody>
                    <a:bodyPr/>
                    <a:lstStyle/>
                    <a:p>
                      <a:pPr algn="l">
                        <a:spcAft>
                          <a:spcPts val="0"/>
                        </a:spcAft>
                      </a:pPr>
                      <a:r>
                        <a:rPr lang="zh-CN" sz="1100" kern="0">
                          <a:solidFill>
                            <a:srgbClr val="000000"/>
                          </a:solidFill>
                          <a:effectLst/>
                          <a:latin typeface="等线" panose="02010600030101010101" pitchFamily="2" charset="-122"/>
                          <a:ea typeface="等线" panose="02010600030101010101" pitchFamily="2" charset="-122"/>
                          <a:cs typeface="宋体" panose="02010600030101010101" pitchFamily="2" charset="-122"/>
                        </a:rPr>
                        <a:t>主要是网络互座图的绘制，插件附带网络分析等进阶功能</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b">
                    <a:lnL>
                      <a:noFill/>
                    </a:lnL>
                    <a:lnR>
                      <a:noFill/>
                    </a:lnR>
                    <a:lnT>
                      <a:noFill/>
                    </a:lnT>
                    <a:lnB>
                      <a:noFill/>
                    </a:lnB>
                  </a:tcPr>
                </a:tc>
                <a:extLst>
                  <a:ext uri="{0D108BD9-81ED-4DB2-BD59-A6C34878D82A}">
                    <a16:rowId xmlns:a16="http://schemas.microsoft.com/office/drawing/2014/main" val="844520440"/>
                  </a:ext>
                </a:extLst>
              </a:tr>
              <a:tr h="180975">
                <a:tc>
                  <a:txBody>
                    <a:bodyPr/>
                    <a:lstStyle/>
                    <a:p>
                      <a:pPr algn="l">
                        <a:spcAft>
                          <a:spcPts val="0"/>
                        </a:spcAft>
                      </a:pPr>
                      <a:r>
                        <a:rPr lang="en-US" sz="1100" kern="0">
                          <a:solidFill>
                            <a:srgbClr val="000000"/>
                          </a:solidFill>
                          <a:effectLst/>
                          <a:latin typeface="等线" panose="02010600030101010101" pitchFamily="2" charset="-122"/>
                          <a:ea typeface="等线" panose="02010600030101010101" pitchFamily="2" charset="-122"/>
                          <a:cs typeface="宋体" panose="02010600030101010101" pitchFamily="2" charset="-122"/>
                        </a:rPr>
                        <a:t>circos </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1100" kern="0" dirty="0">
                          <a:solidFill>
                            <a:srgbClr val="000000"/>
                          </a:solidFill>
                          <a:effectLst/>
                          <a:latin typeface="等线" panose="02010600030101010101" pitchFamily="2" charset="-122"/>
                          <a:ea typeface="等线" panose="02010600030101010101" pitchFamily="2" charset="-122"/>
                          <a:cs typeface="宋体" panose="02010600030101010101" pitchFamily="2" charset="-122"/>
                        </a:rPr>
                        <a:t>基因组圈图的绘制</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1100" kern="0" dirty="0">
                          <a:solidFill>
                            <a:srgbClr val="000000"/>
                          </a:solidFill>
                          <a:effectLst/>
                          <a:latin typeface="等线" panose="02010600030101010101" pitchFamily="2" charset="-122"/>
                          <a:ea typeface="等线" panose="02010600030101010101" pitchFamily="2" charset="-122"/>
                          <a:cs typeface="宋体" panose="02010600030101010101" pitchFamily="2" charset="-122"/>
                        </a:rPr>
                        <a:t>基因组序列的可视化</a:t>
                      </a:r>
                      <a:r>
                        <a:rPr lang="en-US" sz="1100" kern="0" dirty="0">
                          <a:solidFill>
                            <a:srgbClr val="000000"/>
                          </a:solidFill>
                          <a:effectLst/>
                          <a:latin typeface="等线" panose="02010600030101010101" pitchFamily="2" charset="-122"/>
                          <a:ea typeface="等线" panose="02010600030101010101" pitchFamily="2" charset="-122"/>
                          <a:cs typeface="宋体" panose="02010600030101010101" pitchFamily="2" charset="-122"/>
                        </a:rPr>
                        <a:t>(</a:t>
                      </a:r>
                      <a:r>
                        <a:rPr lang="zh-CN" sz="1100" kern="0" dirty="0">
                          <a:solidFill>
                            <a:srgbClr val="000000"/>
                          </a:solidFill>
                          <a:effectLst/>
                          <a:latin typeface="等线" panose="02010600030101010101" pitchFamily="2" charset="-122"/>
                          <a:ea typeface="等线" panose="02010600030101010101" pitchFamily="2" charset="-122"/>
                          <a:cs typeface="宋体" panose="02010600030101010101" pitchFamily="2" charset="-122"/>
                        </a:rPr>
                        <a:t>圈图</a:t>
                      </a:r>
                      <a:r>
                        <a:rPr lang="en-US" sz="1100" kern="0" dirty="0">
                          <a:solidFill>
                            <a:srgbClr val="000000"/>
                          </a:solidFill>
                          <a:effectLst/>
                          <a:latin typeface="等线" panose="02010600030101010101" pitchFamily="2" charset="-122"/>
                          <a:ea typeface="等线" panose="02010600030101010101" pitchFamily="2" charset="-122"/>
                          <a:cs typeface="宋体" panose="02010600030101010101" pitchFamily="2" charset="-122"/>
                        </a:rPr>
                        <a:t>)</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98990172"/>
                  </a:ext>
                </a:extLst>
              </a:tr>
            </a:tbl>
          </a:graphicData>
        </a:graphic>
      </p:graphicFrame>
      <p:graphicFrame>
        <p:nvGraphicFramePr>
          <p:cNvPr id="9" name="表格 8"/>
          <p:cNvGraphicFramePr>
            <a:graphicFrameLocks noGrp="1"/>
          </p:cNvGraphicFramePr>
          <p:nvPr>
            <p:extLst>
              <p:ext uri="{D42A27DB-BD31-4B8C-83A1-F6EECF244321}">
                <p14:modId xmlns:p14="http://schemas.microsoft.com/office/powerpoint/2010/main" val="3335605761"/>
              </p:ext>
            </p:extLst>
          </p:nvPr>
        </p:nvGraphicFramePr>
        <p:xfrm>
          <a:off x="1287145" y="5013370"/>
          <a:ext cx="7787957" cy="542925"/>
        </p:xfrm>
        <a:graphic>
          <a:graphicData uri="http://schemas.openxmlformats.org/drawingml/2006/table">
            <a:tbl>
              <a:tblPr firstRow="1" firstCol="1" bandRow="1"/>
              <a:tblGrid>
                <a:gridCol w="1329560">
                  <a:extLst>
                    <a:ext uri="{9D8B030D-6E8A-4147-A177-3AD203B41FA5}">
                      <a16:colId xmlns:a16="http://schemas.microsoft.com/office/drawing/2014/main" val="2740150066"/>
                    </a:ext>
                  </a:extLst>
                </a:gridCol>
                <a:gridCol w="2169676">
                  <a:extLst>
                    <a:ext uri="{9D8B030D-6E8A-4147-A177-3AD203B41FA5}">
                      <a16:colId xmlns:a16="http://schemas.microsoft.com/office/drawing/2014/main" val="357032329"/>
                    </a:ext>
                  </a:extLst>
                </a:gridCol>
                <a:gridCol w="4288721">
                  <a:extLst>
                    <a:ext uri="{9D8B030D-6E8A-4147-A177-3AD203B41FA5}">
                      <a16:colId xmlns:a16="http://schemas.microsoft.com/office/drawing/2014/main" val="495494246"/>
                    </a:ext>
                  </a:extLst>
                </a:gridCol>
              </a:tblGrid>
              <a:tr h="180975">
                <a:tc>
                  <a:txBody>
                    <a:bodyPr/>
                    <a:lstStyle/>
                    <a:p>
                      <a:pPr algn="l">
                        <a:spcAft>
                          <a:spcPts val="0"/>
                        </a:spcAft>
                      </a:pPr>
                      <a:r>
                        <a:rPr lang="zh-CN" sz="1100" kern="0">
                          <a:solidFill>
                            <a:srgbClr val="000000"/>
                          </a:solidFill>
                          <a:effectLst/>
                          <a:latin typeface="等线" panose="02010600030101010101" pitchFamily="2" charset="-122"/>
                          <a:ea typeface="等线" panose="02010600030101010101" pitchFamily="2" charset="-122"/>
                          <a:cs typeface="宋体" panose="02010600030101010101" pitchFamily="2" charset="-122"/>
                        </a:rPr>
                        <a:t>名称</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1100" kern="0">
                          <a:solidFill>
                            <a:srgbClr val="000000"/>
                          </a:solidFill>
                          <a:effectLst/>
                          <a:latin typeface="等线" panose="02010600030101010101" pitchFamily="2" charset="-122"/>
                          <a:ea typeface="等线" panose="02010600030101010101" pitchFamily="2" charset="-122"/>
                          <a:cs typeface="宋体" panose="02010600030101010101" pitchFamily="2" charset="-122"/>
                        </a:rPr>
                        <a:t>描述</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1100" kern="0">
                          <a:solidFill>
                            <a:srgbClr val="000000"/>
                          </a:solidFill>
                          <a:effectLst/>
                          <a:latin typeface="等线" panose="02010600030101010101" pitchFamily="2" charset="-122"/>
                          <a:ea typeface="等线" panose="02010600030101010101" pitchFamily="2" charset="-122"/>
                          <a:cs typeface="宋体" panose="02010600030101010101" pitchFamily="2" charset="-122"/>
                        </a:rPr>
                        <a:t>备注</a:t>
                      </a:r>
                      <a:r>
                        <a:rPr lang="en-US" sz="1100" kern="0">
                          <a:solidFill>
                            <a:srgbClr val="000000"/>
                          </a:solidFill>
                          <a:effectLst/>
                          <a:latin typeface="等线" panose="02010600030101010101" pitchFamily="2" charset="-122"/>
                          <a:ea typeface="等线" panose="02010600030101010101" pitchFamily="2" charset="-122"/>
                          <a:cs typeface="宋体" panose="02010600030101010101" pitchFamily="2" charset="-122"/>
                        </a:rPr>
                        <a:t>(</a:t>
                      </a:r>
                      <a:r>
                        <a:rPr lang="zh-CN" sz="1100" kern="0">
                          <a:solidFill>
                            <a:srgbClr val="000000"/>
                          </a:solidFill>
                          <a:effectLst/>
                          <a:latin typeface="等线" panose="02010600030101010101" pitchFamily="2" charset="-122"/>
                          <a:ea typeface="等线" panose="02010600030101010101" pitchFamily="2" charset="-122"/>
                          <a:cs typeface="宋体" panose="02010600030101010101" pitchFamily="2" charset="-122"/>
                        </a:rPr>
                        <a:t>应用方向</a:t>
                      </a:r>
                      <a:r>
                        <a:rPr lang="en-US" sz="1100" kern="0">
                          <a:solidFill>
                            <a:srgbClr val="000000"/>
                          </a:solidFill>
                          <a:effectLst/>
                          <a:latin typeface="等线" panose="02010600030101010101" pitchFamily="2" charset="-122"/>
                          <a:ea typeface="等线" panose="02010600030101010101" pitchFamily="2" charset="-122"/>
                          <a:cs typeface="宋体" panose="02010600030101010101" pitchFamily="2" charset="-122"/>
                        </a:rPr>
                        <a:t>)</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11847211"/>
                  </a:ext>
                </a:extLst>
              </a:tr>
              <a:tr h="180975">
                <a:tc>
                  <a:txBody>
                    <a:bodyPr/>
                    <a:lstStyle/>
                    <a:p>
                      <a:pPr algn="l">
                        <a:spcAft>
                          <a:spcPts val="0"/>
                        </a:spcAft>
                      </a:pPr>
                      <a:r>
                        <a:rPr lang="en-US" sz="1100" kern="0">
                          <a:solidFill>
                            <a:srgbClr val="000000"/>
                          </a:solidFill>
                          <a:effectLst/>
                          <a:latin typeface="等线" panose="02010600030101010101" pitchFamily="2" charset="-122"/>
                          <a:ea typeface="等线" panose="02010600030101010101" pitchFamily="2" charset="-122"/>
                          <a:cs typeface="宋体" panose="02010600030101010101" pitchFamily="2" charset="-122"/>
                        </a:rPr>
                        <a:t>Hiplot</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algn="l">
                        <a:spcAft>
                          <a:spcPts val="0"/>
                        </a:spcAft>
                      </a:pPr>
                      <a:r>
                        <a:rPr lang="en-US" sz="1100" kern="0">
                          <a:solidFill>
                            <a:srgbClr val="000000"/>
                          </a:solidFill>
                          <a:effectLst/>
                          <a:latin typeface="等线" panose="02010600030101010101" pitchFamily="2" charset="-122"/>
                          <a:ea typeface="等线" panose="02010600030101010101" pitchFamily="2" charset="-122"/>
                          <a:cs typeface="宋体" panose="02010600030101010101" pitchFamily="2" charset="-122"/>
                        </a:rPr>
                        <a:t> </a:t>
                      </a:r>
                      <a:r>
                        <a:rPr lang="zh-CN" sz="1100" kern="0">
                          <a:solidFill>
                            <a:srgbClr val="000000"/>
                          </a:solidFill>
                          <a:effectLst/>
                          <a:latin typeface="等线" panose="02010600030101010101" pitchFamily="2" charset="-122"/>
                          <a:ea typeface="等线" panose="02010600030101010101" pitchFamily="2" charset="-122"/>
                          <a:cs typeface="宋体" panose="02010600030101010101" pitchFamily="2" charset="-122"/>
                        </a:rPr>
                        <a:t>科研数据可视化平台及协作社区</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algn="l">
                        <a:spcAft>
                          <a:spcPts val="0"/>
                        </a:spcAft>
                      </a:pPr>
                      <a:r>
                        <a:rPr lang="zh-CN" sz="1100" kern="0">
                          <a:solidFill>
                            <a:srgbClr val="000000"/>
                          </a:solidFill>
                          <a:effectLst/>
                          <a:latin typeface="等线" panose="02010600030101010101" pitchFamily="2" charset="-122"/>
                          <a:ea typeface="等线" panose="02010600030101010101" pitchFamily="2" charset="-122"/>
                          <a:cs typeface="宋体" panose="02010600030101010101" pitchFamily="2" charset="-122"/>
                        </a:rPr>
                        <a:t>综合类在线绘图平台</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b">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973715705"/>
                  </a:ext>
                </a:extLst>
              </a:tr>
              <a:tr h="180975">
                <a:tc>
                  <a:txBody>
                    <a:bodyPr/>
                    <a:lstStyle/>
                    <a:p>
                      <a:pPr algn="l">
                        <a:spcAft>
                          <a:spcPts val="0"/>
                        </a:spcAft>
                      </a:pPr>
                      <a:r>
                        <a:rPr lang="en-US" sz="1100" kern="0" dirty="0" err="1">
                          <a:solidFill>
                            <a:srgbClr val="000000"/>
                          </a:solidFill>
                          <a:effectLst/>
                          <a:latin typeface="等线" panose="02010600030101010101" pitchFamily="2" charset="-122"/>
                          <a:ea typeface="等线" panose="02010600030101010101" pitchFamily="2" charset="-122"/>
                          <a:cs typeface="宋体" panose="02010600030101010101" pitchFamily="2" charset="-122"/>
                        </a:rPr>
                        <a:t>revigo</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1100" kern="0" dirty="0">
                          <a:solidFill>
                            <a:srgbClr val="000000"/>
                          </a:solidFill>
                          <a:effectLst/>
                          <a:latin typeface="等线" panose="02010600030101010101" pitchFamily="2" charset="-122"/>
                          <a:ea typeface="等线" panose="02010600030101010101" pitchFamily="2" charset="-122"/>
                          <a:cs typeface="宋体" panose="02010600030101010101" pitchFamily="2" charset="-122"/>
                        </a:rPr>
                        <a:t>基因通路可视化</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1100" kern="0" dirty="0">
                          <a:solidFill>
                            <a:srgbClr val="000000"/>
                          </a:solidFill>
                          <a:effectLst/>
                          <a:latin typeface="等线" panose="02010600030101010101" pitchFamily="2" charset="-122"/>
                          <a:ea typeface="等线" panose="02010600030101010101" pitchFamily="2" charset="-122"/>
                          <a:cs typeface="宋体" panose="02010600030101010101" pitchFamily="2" charset="-122"/>
                        </a:rPr>
                        <a:t>将</a:t>
                      </a:r>
                      <a:r>
                        <a:rPr lang="en-US" sz="1100" kern="0" dirty="0">
                          <a:solidFill>
                            <a:srgbClr val="000000"/>
                          </a:solidFill>
                          <a:effectLst/>
                          <a:latin typeface="等线" panose="02010600030101010101" pitchFamily="2" charset="-122"/>
                          <a:ea typeface="等线" panose="02010600030101010101" pitchFamily="2" charset="-122"/>
                          <a:cs typeface="宋体" panose="02010600030101010101" pitchFamily="2" charset="-122"/>
                        </a:rPr>
                        <a:t>GO</a:t>
                      </a:r>
                      <a:r>
                        <a:rPr lang="zh-CN" sz="1100" kern="0" dirty="0">
                          <a:solidFill>
                            <a:srgbClr val="000000"/>
                          </a:solidFill>
                          <a:effectLst/>
                          <a:latin typeface="等线" panose="02010600030101010101" pitchFamily="2" charset="-122"/>
                          <a:ea typeface="等线" panose="02010600030101010101" pitchFamily="2" charset="-122"/>
                          <a:cs typeface="宋体" panose="02010600030101010101" pitchFamily="2" charset="-122"/>
                        </a:rPr>
                        <a:t>通路富集结果转为</a:t>
                      </a:r>
                      <a:r>
                        <a:rPr lang="en-US" sz="1100" kern="0" dirty="0" err="1">
                          <a:solidFill>
                            <a:srgbClr val="000000"/>
                          </a:solidFill>
                          <a:effectLst/>
                          <a:latin typeface="等线" panose="02010600030101010101" pitchFamily="2" charset="-122"/>
                          <a:ea typeface="等线" panose="02010600030101010101" pitchFamily="2" charset="-122"/>
                          <a:cs typeface="宋体" panose="02010600030101010101" pitchFamily="2" charset="-122"/>
                        </a:rPr>
                        <a:t>treemap</a:t>
                      </a:r>
                      <a:r>
                        <a:rPr lang="zh-CN" sz="1100" kern="0" dirty="0">
                          <a:solidFill>
                            <a:srgbClr val="000000"/>
                          </a:solidFill>
                          <a:effectLst/>
                          <a:latin typeface="等线" panose="02010600030101010101" pitchFamily="2" charset="-122"/>
                          <a:ea typeface="等线" panose="02010600030101010101" pitchFamily="2" charset="-122"/>
                          <a:cs typeface="宋体" panose="02010600030101010101" pitchFamily="2" charset="-122"/>
                        </a:rPr>
                        <a:t>图</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21531208"/>
                  </a:ext>
                </a:extLst>
              </a:tr>
            </a:tbl>
          </a:graphicData>
        </a:graphic>
      </p:graphicFrame>
      <p:graphicFrame>
        <p:nvGraphicFramePr>
          <p:cNvPr id="10" name="表格 9"/>
          <p:cNvGraphicFramePr>
            <a:graphicFrameLocks noGrp="1"/>
          </p:cNvGraphicFramePr>
          <p:nvPr>
            <p:extLst>
              <p:ext uri="{D42A27DB-BD31-4B8C-83A1-F6EECF244321}">
                <p14:modId xmlns:p14="http://schemas.microsoft.com/office/powerpoint/2010/main" val="1529082067"/>
              </p:ext>
            </p:extLst>
          </p:nvPr>
        </p:nvGraphicFramePr>
        <p:xfrm>
          <a:off x="1287144" y="3548005"/>
          <a:ext cx="7787957" cy="723900"/>
        </p:xfrm>
        <a:graphic>
          <a:graphicData uri="http://schemas.openxmlformats.org/drawingml/2006/table">
            <a:tbl>
              <a:tblPr firstRow="1" firstCol="1" bandRow="1"/>
              <a:tblGrid>
                <a:gridCol w="1329560">
                  <a:extLst>
                    <a:ext uri="{9D8B030D-6E8A-4147-A177-3AD203B41FA5}">
                      <a16:colId xmlns:a16="http://schemas.microsoft.com/office/drawing/2014/main" val="2083311455"/>
                    </a:ext>
                  </a:extLst>
                </a:gridCol>
                <a:gridCol w="2169676">
                  <a:extLst>
                    <a:ext uri="{9D8B030D-6E8A-4147-A177-3AD203B41FA5}">
                      <a16:colId xmlns:a16="http://schemas.microsoft.com/office/drawing/2014/main" val="1804098733"/>
                    </a:ext>
                  </a:extLst>
                </a:gridCol>
                <a:gridCol w="4288721">
                  <a:extLst>
                    <a:ext uri="{9D8B030D-6E8A-4147-A177-3AD203B41FA5}">
                      <a16:colId xmlns:a16="http://schemas.microsoft.com/office/drawing/2014/main" val="1123901053"/>
                    </a:ext>
                  </a:extLst>
                </a:gridCol>
              </a:tblGrid>
              <a:tr h="180975">
                <a:tc>
                  <a:txBody>
                    <a:bodyPr/>
                    <a:lstStyle/>
                    <a:p>
                      <a:pPr algn="l">
                        <a:spcAft>
                          <a:spcPts val="0"/>
                        </a:spcAft>
                      </a:pPr>
                      <a:r>
                        <a:rPr lang="zh-CN" sz="1100" kern="0">
                          <a:solidFill>
                            <a:srgbClr val="000000"/>
                          </a:solidFill>
                          <a:effectLst/>
                          <a:latin typeface="等线" panose="02010600030101010101" pitchFamily="2" charset="-122"/>
                          <a:ea typeface="等线" panose="02010600030101010101" pitchFamily="2" charset="-122"/>
                          <a:cs typeface="宋体" panose="02010600030101010101" pitchFamily="2" charset="-122"/>
                        </a:rPr>
                        <a:t>名称</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1100" kern="0">
                          <a:solidFill>
                            <a:srgbClr val="000000"/>
                          </a:solidFill>
                          <a:effectLst/>
                          <a:latin typeface="等线" panose="02010600030101010101" pitchFamily="2" charset="-122"/>
                          <a:ea typeface="等线" panose="02010600030101010101" pitchFamily="2" charset="-122"/>
                          <a:cs typeface="宋体" panose="02010600030101010101" pitchFamily="2" charset="-122"/>
                        </a:rPr>
                        <a:t>来源</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1100" kern="0">
                          <a:solidFill>
                            <a:srgbClr val="000000"/>
                          </a:solidFill>
                          <a:effectLst/>
                          <a:latin typeface="等线" panose="02010600030101010101" pitchFamily="2" charset="-122"/>
                          <a:ea typeface="等线" panose="02010600030101010101" pitchFamily="2" charset="-122"/>
                          <a:cs typeface="宋体" panose="02010600030101010101" pitchFamily="2" charset="-122"/>
                        </a:rPr>
                        <a:t>备注</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05083791"/>
                  </a:ext>
                </a:extLst>
              </a:tr>
              <a:tr h="180975">
                <a:tc>
                  <a:txBody>
                    <a:bodyPr/>
                    <a:lstStyle/>
                    <a:p>
                      <a:pPr algn="l">
                        <a:spcAft>
                          <a:spcPts val="0"/>
                        </a:spcAft>
                      </a:pPr>
                      <a:r>
                        <a:rPr lang="en-US" sz="1100" kern="0">
                          <a:solidFill>
                            <a:srgbClr val="000000"/>
                          </a:solidFill>
                          <a:effectLst/>
                          <a:latin typeface="等线" panose="02010600030101010101" pitchFamily="2" charset="-122"/>
                          <a:ea typeface="等线" panose="02010600030101010101" pitchFamily="2" charset="-122"/>
                          <a:cs typeface="宋体" panose="02010600030101010101" pitchFamily="2" charset="-122"/>
                        </a:rPr>
                        <a:t>matplotlib</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algn="l">
                        <a:spcAft>
                          <a:spcPts val="0"/>
                        </a:spcAft>
                      </a:pPr>
                      <a:r>
                        <a:rPr lang="en-US" sz="1100" kern="0">
                          <a:solidFill>
                            <a:srgbClr val="000000"/>
                          </a:solidFill>
                          <a:effectLst/>
                          <a:latin typeface="等线" panose="02010600030101010101" pitchFamily="2" charset="-122"/>
                          <a:ea typeface="等线" panose="02010600030101010101" pitchFamily="2" charset="-122"/>
                          <a:cs typeface="宋体" panose="02010600030101010101" pitchFamily="2" charset="-122"/>
                        </a:rPr>
                        <a:t>python</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endParaRPr lang="zh-CN" sz="1050" kern="100">
                        <a:effectLst/>
                        <a:latin typeface="等线" panose="02010600030101010101" pitchFamily="2" charset="-122"/>
                        <a:ea typeface="等线" panose="02010600030101010101" pitchFamily="2" charset="-122"/>
                      </a:endParaRPr>
                    </a:p>
                  </a:txBody>
                  <a:tcPr marL="68580" marR="68580" marT="0" marB="0" anchor="b">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815566422"/>
                  </a:ext>
                </a:extLst>
              </a:tr>
              <a:tr h="180975">
                <a:tc>
                  <a:txBody>
                    <a:bodyPr/>
                    <a:lstStyle/>
                    <a:p>
                      <a:pPr algn="l">
                        <a:spcAft>
                          <a:spcPts val="0"/>
                        </a:spcAft>
                      </a:pPr>
                      <a:r>
                        <a:rPr lang="en-US" sz="1100" kern="0">
                          <a:solidFill>
                            <a:srgbClr val="000000"/>
                          </a:solidFill>
                          <a:effectLst/>
                          <a:latin typeface="等线" panose="02010600030101010101" pitchFamily="2" charset="-122"/>
                          <a:ea typeface="等线" panose="02010600030101010101" pitchFamily="2" charset="-122"/>
                          <a:cs typeface="宋体" panose="02010600030101010101" pitchFamily="2" charset="-122"/>
                        </a:rPr>
                        <a:t>seaborn</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b">
                    <a:lnL>
                      <a:noFill/>
                    </a:lnL>
                    <a:lnR>
                      <a:noFill/>
                    </a:lnR>
                    <a:lnT>
                      <a:noFill/>
                    </a:lnT>
                    <a:lnB>
                      <a:noFill/>
                    </a:lnB>
                  </a:tcPr>
                </a:tc>
                <a:tc>
                  <a:txBody>
                    <a:bodyPr/>
                    <a:lstStyle/>
                    <a:p>
                      <a:pPr algn="l">
                        <a:spcAft>
                          <a:spcPts val="0"/>
                        </a:spcAft>
                      </a:pPr>
                      <a:r>
                        <a:rPr lang="en-US" sz="1100" kern="0">
                          <a:solidFill>
                            <a:srgbClr val="000000"/>
                          </a:solidFill>
                          <a:effectLst/>
                          <a:latin typeface="等线" panose="02010600030101010101" pitchFamily="2" charset="-122"/>
                          <a:ea typeface="等线" panose="02010600030101010101" pitchFamily="2" charset="-122"/>
                          <a:cs typeface="宋体" panose="02010600030101010101" pitchFamily="2" charset="-122"/>
                        </a:rPr>
                        <a:t>python</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b">
                    <a:lnL>
                      <a:noFill/>
                    </a:lnL>
                    <a:lnR>
                      <a:noFill/>
                    </a:lnR>
                    <a:lnT>
                      <a:noFill/>
                    </a:lnT>
                    <a:lnB>
                      <a:noFill/>
                    </a:lnB>
                  </a:tcPr>
                </a:tc>
                <a:tc>
                  <a:txBody>
                    <a:bodyPr/>
                    <a:lstStyle/>
                    <a:p>
                      <a:pPr algn="l">
                        <a:spcAft>
                          <a:spcPts val="0"/>
                        </a:spcAft>
                      </a:pPr>
                      <a:r>
                        <a:rPr lang="en-US" sz="1100" kern="0">
                          <a:solidFill>
                            <a:srgbClr val="000000"/>
                          </a:solidFill>
                          <a:effectLst/>
                          <a:latin typeface="等线" panose="02010600030101010101" pitchFamily="2" charset="-122"/>
                          <a:ea typeface="等线" panose="02010600030101010101" pitchFamily="2" charset="-122"/>
                          <a:cs typeface="宋体" panose="02010600030101010101" pitchFamily="2" charset="-122"/>
                        </a:rPr>
                        <a:t>matplotlib</a:t>
                      </a:r>
                      <a:r>
                        <a:rPr lang="zh-CN" sz="1100" kern="0">
                          <a:solidFill>
                            <a:srgbClr val="000000"/>
                          </a:solidFill>
                          <a:effectLst/>
                          <a:latin typeface="等线" panose="02010600030101010101" pitchFamily="2" charset="-122"/>
                          <a:ea typeface="等线" panose="02010600030101010101" pitchFamily="2" charset="-122"/>
                          <a:cs typeface="宋体" panose="02010600030101010101" pitchFamily="2" charset="-122"/>
                        </a:rPr>
                        <a:t>的封装包</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b">
                    <a:lnL>
                      <a:noFill/>
                    </a:lnL>
                    <a:lnR>
                      <a:noFill/>
                    </a:lnR>
                    <a:lnT>
                      <a:noFill/>
                    </a:lnT>
                    <a:lnB>
                      <a:noFill/>
                    </a:lnB>
                  </a:tcPr>
                </a:tc>
                <a:extLst>
                  <a:ext uri="{0D108BD9-81ED-4DB2-BD59-A6C34878D82A}">
                    <a16:rowId xmlns:a16="http://schemas.microsoft.com/office/drawing/2014/main" val="3657596079"/>
                  </a:ext>
                </a:extLst>
              </a:tr>
              <a:tr h="180975">
                <a:tc>
                  <a:txBody>
                    <a:bodyPr/>
                    <a:lstStyle/>
                    <a:p>
                      <a:pPr algn="l">
                        <a:spcAft>
                          <a:spcPts val="0"/>
                        </a:spcAft>
                      </a:pPr>
                      <a:r>
                        <a:rPr lang="en-US" sz="1100" kern="0">
                          <a:solidFill>
                            <a:srgbClr val="000000"/>
                          </a:solidFill>
                          <a:effectLst/>
                          <a:latin typeface="等线" panose="02010600030101010101" pitchFamily="2" charset="-122"/>
                          <a:ea typeface="等线" panose="02010600030101010101" pitchFamily="2" charset="-122"/>
                          <a:cs typeface="宋体" panose="02010600030101010101" pitchFamily="2" charset="-122"/>
                        </a:rPr>
                        <a:t>ggplot</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100" kern="0" dirty="0">
                          <a:solidFill>
                            <a:srgbClr val="000000"/>
                          </a:solidFill>
                          <a:effectLst/>
                          <a:latin typeface="等线" panose="02010600030101010101" pitchFamily="2" charset="-122"/>
                          <a:ea typeface="等线" panose="02010600030101010101" pitchFamily="2" charset="-122"/>
                          <a:cs typeface="宋体" panose="02010600030101010101" pitchFamily="2" charset="-122"/>
                        </a:rPr>
                        <a:t>R</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endParaRPr lang="zh-CN" sz="1050" kern="100" dirty="0">
                        <a:effectLst/>
                        <a:latin typeface="等线" panose="02010600030101010101" pitchFamily="2" charset="-122"/>
                        <a:ea typeface="等线" panose="02010600030101010101" pitchFamily="2" charset="-122"/>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83620933"/>
                  </a:ext>
                </a:extLst>
              </a:tr>
            </a:tbl>
          </a:graphicData>
        </a:graphic>
      </p:graphicFrame>
      <p:sp>
        <p:nvSpPr>
          <p:cNvPr id="11" name="Rectangle 2"/>
          <p:cNvSpPr>
            <a:spLocks noChangeArrowheads="1"/>
          </p:cNvSpPr>
          <p:nvPr/>
        </p:nvSpPr>
        <p:spPr bwMode="auto">
          <a:xfrm>
            <a:off x="1187393" y="4630193"/>
            <a:ext cx="278077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R="0" indent="0" eaLnBrk="0" fontAlgn="base" hangingPunct="0">
              <a:lnSpc>
                <a:spcPct val="100000"/>
              </a:lnSpc>
              <a:spcBef>
                <a:spcPct val="0"/>
              </a:spcBef>
              <a:spcAft>
                <a:spcPct val="0"/>
              </a:spcAft>
              <a:buClrTx/>
              <a:buSzTx/>
              <a:buFontTx/>
              <a:buNone/>
              <a:tabLst/>
            </a:pPr>
            <a:r>
              <a:rPr lang="zh-CN" altLang="zh-CN" b="1" dirty="0">
                <a:latin typeface="等线" panose="02010600030101010101" pitchFamily="2" charset="-122"/>
                <a:ea typeface="等线" panose="02010600030101010101" pitchFamily="2" charset="-122"/>
                <a:cs typeface="Times New Roman" panose="02020603050405020304" pitchFamily="18" charset="0"/>
              </a:rPr>
              <a:t>在线工具</a:t>
            </a:r>
            <a:endParaRPr lang="zh-CN" altLang="zh-CN" b="1" dirty="0">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smtClean="0">
              <a:ln>
                <a:noFill/>
              </a:ln>
              <a:solidFill>
                <a:schemeClr val="tx1"/>
              </a:solidFill>
              <a:effectLst/>
              <a:latin typeface="Arial" panose="020B0604020202020204" pitchFamily="34" charset="0"/>
            </a:endParaRPr>
          </a:p>
        </p:txBody>
      </p:sp>
      <p:sp>
        <p:nvSpPr>
          <p:cNvPr id="12" name="矩形 11"/>
          <p:cNvSpPr/>
          <p:nvPr/>
        </p:nvSpPr>
        <p:spPr>
          <a:xfrm>
            <a:off x="1198933" y="1101948"/>
            <a:ext cx="646331" cy="369332"/>
          </a:xfrm>
          <a:prstGeom prst="rect">
            <a:avLst/>
          </a:prstGeom>
        </p:spPr>
        <p:txBody>
          <a:bodyPr wrap="none">
            <a:spAutoFit/>
          </a:bodyPr>
          <a:lstStyle/>
          <a:p>
            <a:pPr lvl="0" eaLnBrk="0" fontAlgn="base" hangingPunct="0">
              <a:spcBef>
                <a:spcPct val="0"/>
              </a:spcBef>
              <a:spcAft>
                <a:spcPct val="0"/>
              </a:spcAft>
            </a:pPr>
            <a:r>
              <a:rPr lang="zh-CN" altLang="zh-CN" b="1" dirty="0">
                <a:latin typeface="等线" panose="02010600030101010101" pitchFamily="2" charset="-122"/>
                <a:ea typeface="等线" panose="02010600030101010101" pitchFamily="2" charset="-122"/>
                <a:cs typeface="Times New Roman" panose="02020603050405020304" pitchFamily="18" charset="0"/>
              </a:rPr>
              <a:t>软件</a:t>
            </a:r>
            <a:endParaRPr lang="zh-CN" altLang="zh-CN" sz="1100" dirty="0"/>
          </a:p>
        </p:txBody>
      </p:sp>
      <p:sp>
        <p:nvSpPr>
          <p:cNvPr id="13" name="矩形 12"/>
          <p:cNvSpPr/>
          <p:nvPr/>
        </p:nvSpPr>
        <p:spPr>
          <a:xfrm>
            <a:off x="1198933" y="3079906"/>
            <a:ext cx="877163" cy="369332"/>
          </a:xfrm>
          <a:prstGeom prst="rect">
            <a:avLst/>
          </a:prstGeom>
        </p:spPr>
        <p:txBody>
          <a:bodyPr wrap="none">
            <a:spAutoFit/>
          </a:bodyPr>
          <a:lstStyle/>
          <a:p>
            <a:pPr lvl="0" eaLnBrk="0" fontAlgn="base" hangingPunct="0">
              <a:spcBef>
                <a:spcPct val="0"/>
              </a:spcBef>
              <a:spcAft>
                <a:spcPct val="0"/>
              </a:spcAft>
            </a:pPr>
            <a:r>
              <a:rPr lang="zh-CN" altLang="zh-CN" b="1" dirty="0">
                <a:latin typeface="等线" panose="02010600030101010101" pitchFamily="2" charset="-122"/>
                <a:ea typeface="等线" panose="02010600030101010101" pitchFamily="2" charset="-122"/>
                <a:cs typeface="Times New Roman" panose="02020603050405020304" pitchFamily="18" charset="0"/>
              </a:rPr>
              <a:t>脚本包</a:t>
            </a:r>
            <a:endParaRPr lang="zh-CN" altLang="zh-CN" sz="1100" dirty="0"/>
          </a:p>
        </p:txBody>
      </p:sp>
      <p:grpSp>
        <p:nvGrpSpPr>
          <p:cNvPr id="14" name="组合 13"/>
          <p:cNvGrpSpPr/>
          <p:nvPr/>
        </p:nvGrpSpPr>
        <p:grpSpPr>
          <a:xfrm>
            <a:off x="0" y="236855"/>
            <a:ext cx="1200150" cy="488315"/>
            <a:chOff x="0" y="254454"/>
            <a:chExt cx="1795510" cy="732518"/>
          </a:xfrm>
        </p:grpSpPr>
        <p:sp>
          <p:nvSpPr>
            <p:cNvPr id="15" name="矩形 1"/>
            <p:cNvSpPr/>
            <p:nvPr/>
          </p:nvSpPr>
          <p:spPr>
            <a:xfrm>
              <a:off x="0" y="254454"/>
              <a:ext cx="1487837" cy="732518"/>
            </a:xfrm>
            <a:custGeom>
              <a:avLst/>
              <a:gdLst>
                <a:gd name="connsiteX0" fmla="*/ 0 w 1487837"/>
                <a:gd name="connsiteY0" fmla="*/ 0 h 914400"/>
                <a:gd name="connsiteX1" fmla="*/ 1487837 w 1487837"/>
                <a:gd name="connsiteY1" fmla="*/ 0 h 914400"/>
                <a:gd name="connsiteX2" fmla="*/ 1487837 w 1487837"/>
                <a:gd name="connsiteY2" fmla="*/ 914400 h 914400"/>
                <a:gd name="connsiteX3" fmla="*/ 0 w 1487837"/>
                <a:gd name="connsiteY3" fmla="*/ 914400 h 914400"/>
                <a:gd name="connsiteX4" fmla="*/ 0 w 1487837"/>
                <a:gd name="connsiteY4" fmla="*/ 0 h 914400"/>
                <a:gd name="connsiteX0-1" fmla="*/ 0 w 1487837"/>
                <a:gd name="connsiteY0-2" fmla="*/ 29029 h 943429"/>
                <a:gd name="connsiteX1-3" fmla="*/ 820180 w 1487837"/>
                <a:gd name="connsiteY1-4" fmla="*/ 0 h 943429"/>
                <a:gd name="connsiteX2-5" fmla="*/ 1487837 w 1487837"/>
                <a:gd name="connsiteY2-6" fmla="*/ 943429 h 943429"/>
                <a:gd name="connsiteX3-7" fmla="*/ 0 w 1487837"/>
                <a:gd name="connsiteY3-8" fmla="*/ 943429 h 943429"/>
                <a:gd name="connsiteX4-9" fmla="*/ 0 w 1487837"/>
                <a:gd name="connsiteY4-10" fmla="*/ 29029 h 943429"/>
                <a:gd name="connsiteX0-11" fmla="*/ 0 w 1487837"/>
                <a:gd name="connsiteY0-12" fmla="*/ 0 h 914400"/>
                <a:gd name="connsiteX1-13" fmla="*/ 820180 w 1487837"/>
                <a:gd name="connsiteY1-14" fmla="*/ 10659 h 914400"/>
                <a:gd name="connsiteX2-15" fmla="*/ 1487837 w 1487837"/>
                <a:gd name="connsiteY2-16" fmla="*/ 914400 h 914400"/>
                <a:gd name="connsiteX3-17" fmla="*/ 0 w 1487837"/>
                <a:gd name="connsiteY3-18" fmla="*/ 914400 h 914400"/>
                <a:gd name="connsiteX4-19" fmla="*/ 0 w 1487837"/>
                <a:gd name="connsiteY4-20" fmla="*/ 0 h 914400"/>
                <a:gd name="connsiteX0-21" fmla="*/ 0 w 1487837"/>
                <a:gd name="connsiteY0-22" fmla="*/ 0 h 914400"/>
                <a:gd name="connsiteX1-23" fmla="*/ 820180 w 1487837"/>
                <a:gd name="connsiteY1-24" fmla="*/ 2721 h 914400"/>
                <a:gd name="connsiteX2-25" fmla="*/ 1487837 w 1487837"/>
                <a:gd name="connsiteY2-26" fmla="*/ 914400 h 914400"/>
                <a:gd name="connsiteX3-27" fmla="*/ 0 w 1487837"/>
                <a:gd name="connsiteY3-28" fmla="*/ 914400 h 914400"/>
                <a:gd name="connsiteX4-29" fmla="*/ 0 w 1487837"/>
                <a:gd name="connsiteY4-30" fmla="*/ 0 h 914400"/>
                <a:gd name="connsiteX0-31" fmla="*/ 0 w 1487837"/>
                <a:gd name="connsiteY0-32" fmla="*/ 1248 h 915648"/>
                <a:gd name="connsiteX1-33" fmla="*/ 867805 w 1487837"/>
                <a:gd name="connsiteY1-34" fmla="*/ 0 h 915648"/>
                <a:gd name="connsiteX2-35" fmla="*/ 1487837 w 1487837"/>
                <a:gd name="connsiteY2-36" fmla="*/ 915648 h 915648"/>
                <a:gd name="connsiteX3-37" fmla="*/ 0 w 1487837"/>
                <a:gd name="connsiteY3-38" fmla="*/ 915648 h 915648"/>
                <a:gd name="connsiteX4-39" fmla="*/ 0 w 1487837"/>
                <a:gd name="connsiteY4-40" fmla="*/ 1248 h 91564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487837" h="915648">
                  <a:moveTo>
                    <a:pt x="0" y="1248"/>
                  </a:moveTo>
                  <a:lnTo>
                    <a:pt x="867805" y="0"/>
                  </a:lnTo>
                  <a:lnTo>
                    <a:pt x="1487837" y="915648"/>
                  </a:lnTo>
                  <a:lnTo>
                    <a:pt x="0" y="915648"/>
                  </a:lnTo>
                  <a:lnTo>
                    <a:pt x="0" y="1248"/>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6" name="任意多边形 15"/>
            <p:cNvSpPr/>
            <p:nvPr/>
          </p:nvSpPr>
          <p:spPr>
            <a:xfrm>
              <a:off x="1010747" y="254454"/>
              <a:ext cx="784763" cy="732518"/>
            </a:xfrm>
            <a:custGeom>
              <a:avLst/>
              <a:gdLst>
                <a:gd name="connsiteX0" fmla="*/ 164731 w 784763"/>
                <a:gd name="connsiteY0" fmla="*/ 0 h 732518"/>
                <a:gd name="connsiteX1" fmla="*/ 784763 w 784763"/>
                <a:gd name="connsiteY1" fmla="*/ 732518 h 732518"/>
                <a:gd name="connsiteX2" fmla="*/ 619871 w 784763"/>
                <a:gd name="connsiteY2" fmla="*/ 732518 h 732518"/>
                <a:gd name="connsiteX3" fmla="*/ 0 w 784763"/>
                <a:gd name="connsiteY3" fmla="*/ 190 h 732518"/>
              </a:gdLst>
              <a:ahLst/>
              <a:cxnLst>
                <a:cxn ang="0">
                  <a:pos x="connsiteX0" y="connsiteY0"/>
                </a:cxn>
                <a:cxn ang="0">
                  <a:pos x="connsiteX1" y="connsiteY1"/>
                </a:cxn>
                <a:cxn ang="0">
                  <a:pos x="connsiteX2" y="connsiteY2"/>
                </a:cxn>
                <a:cxn ang="0">
                  <a:pos x="connsiteX3" y="connsiteY3"/>
                </a:cxn>
              </a:cxnLst>
              <a:rect l="l" t="t" r="r" b="b"/>
              <a:pathLst>
                <a:path w="784763" h="732518">
                  <a:moveTo>
                    <a:pt x="164731" y="0"/>
                  </a:moveTo>
                  <a:lnTo>
                    <a:pt x="784763" y="732518"/>
                  </a:lnTo>
                  <a:lnTo>
                    <a:pt x="619871" y="732518"/>
                  </a:lnTo>
                  <a:lnTo>
                    <a:pt x="0" y="19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sp>
        <p:nvSpPr>
          <p:cNvPr id="17" name="标题 1"/>
          <p:cNvSpPr>
            <a:spLocks noGrp="1"/>
          </p:cNvSpPr>
          <p:nvPr>
            <p:ph type="title"/>
          </p:nvPr>
        </p:nvSpPr>
        <p:spPr>
          <a:xfrm>
            <a:off x="1287145" y="143510"/>
            <a:ext cx="10515600" cy="765810"/>
          </a:xfrm>
        </p:spPr>
        <p:txBody>
          <a:bodyPr>
            <a:normAutofit/>
          </a:bodyPr>
          <a:lstStyle/>
          <a:p>
            <a:r>
              <a:rPr lang="zh-CN" altLang="en-US" dirty="0" smtClean="0"/>
              <a:t>汇总</a:t>
            </a:r>
            <a:endParaRPr lang="en-US" altLang="zh-CN" dirty="0"/>
          </a:p>
        </p:txBody>
      </p:sp>
    </p:spTree>
    <p:extLst>
      <p:ext uri="{BB962C8B-B14F-4D97-AF65-F5344CB8AC3E}">
        <p14:creationId xmlns:p14="http://schemas.microsoft.com/office/powerpoint/2010/main" val="1096147580"/>
      </p:ext>
    </p:extLst>
  </p:cSld>
  <p:clrMapOvr>
    <a:masterClrMapping/>
  </p:clrMapOvr>
</p:sld>
</file>

<file path=ppt/theme/theme1.xml><?xml version="1.0" encoding="utf-8"?>
<a:theme xmlns:a="http://schemas.openxmlformats.org/drawingml/2006/main" name="Office 主题">
  <a:themeElements>
    <a:clrScheme name="自定义 4">
      <a:dk1>
        <a:sysClr val="windowText" lastClr="000000"/>
      </a:dk1>
      <a:lt1>
        <a:sysClr val="window" lastClr="FFFFFF"/>
      </a:lt1>
      <a:dk2>
        <a:srgbClr val="44546A"/>
      </a:dk2>
      <a:lt2>
        <a:srgbClr val="E7E6E6"/>
      </a:lt2>
      <a:accent1>
        <a:srgbClr val="0070C0"/>
      </a:accent1>
      <a:accent2>
        <a:srgbClr val="07C1CC"/>
      </a:accent2>
      <a:accent3>
        <a:srgbClr val="839192"/>
      </a:accent3>
      <a:accent4>
        <a:srgbClr val="156595"/>
      </a:accent4>
      <a:accent5>
        <a:srgbClr val="FBD78D"/>
      </a:accent5>
      <a:accent6>
        <a:srgbClr val="F25237"/>
      </a:accent6>
      <a:hlink>
        <a:srgbClr val="0563C1"/>
      </a:hlink>
      <a:folHlink>
        <a:srgbClr val="954F72"/>
      </a:folHlink>
    </a:clrScheme>
    <a:fontScheme name="自定义 2">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3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spPr>
      <a:bodyPr vert="horz" wrap="non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spPr>
      <a:bodyPr vert="horz" wrap="non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745</TotalTime>
  <Words>638</Words>
  <Application>Microsoft Office PowerPoint</Application>
  <PresentationFormat>宽屏</PresentationFormat>
  <Paragraphs>129</Paragraphs>
  <Slides>10</Slides>
  <Notes>1</Notes>
  <HiddenSlides>0</HiddenSlides>
  <MMClips>0</MMClips>
  <ScaleCrop>false</ScaleCrop>
  <HeadingPairs>
    <vt:vector size="6" baseType="variant">
      <vt:variant>
        <vt:lpstr>已用的字体</vt:lpstr>
      </vt:variant>
      <vt:variant>
        <vt:i4>11</vt:i4>
      </vt:variant>
      <vt:variant>
        <vt:lpstr>主题</vt:lpstr>
      </vt:variant>
      <vt:variant>
        <vt:i4>2</vt:i4>
      </vt:variant>
      <vt:variant>
        <vt:lpstr>幻灯片标题</vt:lpstr>
      </vt:variant>
      <vt:variant>
        <vt:i4>10</vt:i4>
      </vt:variant>
    </vt:vector>
  </HeadingPairs>
  <TitlesOfParts>
    <vt:vector size="23" baseType="lpstr">
      <vt:lpstr>等线</vt:lpstr>
      <vt:lpstr>黑体</vt:lpstr>
      <vt:lpstr>华文行楷</vt:lpstr>
      <vt:lpstr>宋体</vt:lpstr>
      <vt:lpstr>微软雅黑</vt:lpstr>
      <vt:lpstr>Arial</vt:lpstr>
      <vt:lpstr>Calibri</vt:lpstr>
      <vt:lpstr>Garamond</vt:lpstr>
      <vt:lpstr>Times New Roman</vt:lpstr>
      <vt:lpstr>Wingdings</vt:lpstr>
      <vt:lpstr>Wingdings 3</vt:lpstr>
      <vt:lpstr>Office 主题</vt:lpstr>
      <vt:lpstr>3_Edge</vt:lpstr>
      <vt:lpstr>PowerPoint 演示文稿</vt:lpstr>
      <vt:lpstr>分类</vt:lpstr>
      <vt:lpstr>绘图工具来源</vt:lpstr>
      <vt:lpstr>绘图工具来源</vt:lpstr>
      <vt:lpstr>绘图工具来源</vt:lpstr>
      <vt:lpstr>绘图工具来源</vt:lpstr>
      <vt:lpstr>绘图工具来源</vt:lpstr>
      <vt:lpstr>需求</vt:lpstr>
      <vt:lpstr>汇总</vt:lpstr>
      <vt:lpstr>PowerPoint 演示文稿</vt:lpstr>
    </vt:vector>
  </TitlesOfParts>
  <Company>mycomputer</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chenjiawei</dc:creator>
  <cp:lastModifiedBy>ew314</cp:lastModifiedBy>
  <cp:revision>222</cp:revision>
  <dcterms:created xsi:type="dcterms:W3CDTF">2016-05-11T01:57:00Z</dcterms:created>
  <dcterms:modified xsi:type="dcterms:W3CDTF">2021-04-09T08:54:34Z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2052-11.1.0.9584</vt:lpwstr>
  </property>
</Properties>
</file>